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20" d="100"/>
          <a:sy n="20" d="100"/>
        </p:scale>
        <p:origin x="460" y="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7B60520-903B-478B-8AEF-83DFA7745B0A}"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4194199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B60520-903B-478B-8AEF-83DFA7745B0A}"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1372056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B60520-903B-478B-8AEF-83DFA7745B0A}"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1638853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7B60520-903B-478B-8AEF-83DFA7745B0A}"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9851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B60520-903B-478B-8AEF-83DFA7745B0A}" type="datetimeFigureOut">
              <a:rPr lang="en-US" smtClean="0"/>
              <a:t>5/13/2019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31766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7B60520-903B-478B-8AEF-83DFA7745B0A}"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2935289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7B60520-903B-478B-8AEF-83DFA7745B0A}" type="datetimeFigureOut">
              <a:rPr lang="en-US" smtClean="0"/>
              <a:t>5/13/2019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4254643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7B60520-903B-478B-8AEF-83DFA7745B0A}" type="datetimeFigureOut">
              <a:rPr lang="en-US" smtClean="0"/>
              <a:t>5/13/2019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1480964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60520-903B-478B-8AEF-83DFA7745B0A}" type="datetimeFigureOut">
              <a:rPr lang="en-US" smtClean="0"/>
              <a:t>5/13/2019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3647927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07B60520-903B-478B-8AEF-83DFA7745B0A}"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3822092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07B60520-903B-478B-8AEF-83DFA7745B0A}" type="datetimeFigureOut">
              <a:rPr lang="en-US" smtClean="0"/>
              <a:t>5/13/2019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4B316-7D19-417C-8176-A5BBDF3B6922}" type="slidenum">
              <a:rPr lang="en-US" smtClean="0"/>
              <a:t>‹#›</a:t>
            </a:fld>
            <a:endParaRPr lang="en-US"/>
          </a:p>
        </p:txBody>
      </p:sp>
    </p:spTree>
    <p:extLst>
      <p:ext uri="{BB962C8B-B14F-4D97-AF65-F5344CB8AC3E}">
        <p14:creationId xmlns:p14="http://schemas.microsoft.com/office/powerpoint/2010/main" val="2145432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07B60520-903B-478B-8AEF-83DFA7745B0A}" type="datetimeFigureOut">
              <a:rPr lang="en-US" smtClean="0"/>
              <a:t>5/13/2019</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08C4B316-7D19-417C-8176-A5BBDF3B6922}" type="slidenum">
              <a:rPr lang="en-US" smtClean="0"/>
              <a:t>‹#›</a:t>
            </a:fld>
            <a:endParaRPr lang="en-US"/>
          </a:p>
        </p:txBody>
      </p:sp>
    </p:spTree>
    <p:extLst>
      <p:ext uri="{BB962C8B-B14F-4D97-AF65-F5344CB8AC3E}">
        <p14:creationId xmlns:p14="http://schemas.microsoft.com/office/powerpoint/2010/main" val="37693738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A72E775-C672-4B84-A5F2-C501DB8AC34F}"/>
              </a:ext>
            </a:extLst>
          </p:cNvPr>
          <p:cNvSpPr txBox="1">
            <a:spLocks/>
          </p:cNvSpPr>
          <p:nvPr/>
        </p:nvSpPr>
        <p:spPr bwMode="gray">
          <a:xfrm>
            <a:off x="1276119" y="405976"/>
            <a:ext cx="25143510" cy="3753552"/>
          </a:xfrm>
          <a:prstGeom prst="rect">
            <a:avLst/>
          </a:prstGeom>
        </p:spPr>
        <p:txBody>
          <a:bodyPr/>
          <a:lstStyle>
            <a:lvl1pPr algn="l" defTabSz="4389120" rtl="0" eaLnBrk="1" latinLnBrk="0" hangingPunct="1">
              <a:lnSpc>
                <a:spcPct val="90000"/>
              </a:lnSpc>
              <a:spcBef>
                <a:spcPct val="0"/>
              </a:spcBef>
              <a:buNone/>
              <a:defRPr sz="21120" kern="1200">
                <a:solidFill>
                  <a:schemeClr val="tx1"/>
                </a:solidFill>
                <a:latin typeface="+mj-lt"/>
                <a:ea typeface="+mj-ea"/>
                <a:cs typeface="+mj-cs"/>
              </a:defRPr>
            </a:lvl1pPr>
          </a:lstStyle>
          <a:p>
            <a:r>
              <a:rPr lang="en-US" sz="7200" b="1"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Deadlock &amp; Livelock Detection in Power Controllers Using Under-constrained Formal Testbench</a:t>
            </a:r>
          </a:p>
          <a:p>
            <a:pPr lvl="1"/>
            <a:r>
              <a:rPr lang="en-US" sz="4800" b="1"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Ipshita Tripathi, Qualcomm India Private Limited</a:t>
            </a:r>
          </a:p>
          <a:p>
            <a:pPr lvl="1"/>
            <a:r>
              <a:rPr lang="en-US" sz="4800" b="1"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Rahul Gupta, Qualcomm India Private Limited</a:t>
            </a:r>
          </a:p>
          <a:p>
            <a:pPr lvl="1"/>
            <a:r>
              <a:rPr lang="en-US" sz="4800" b="1"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Arumugam Velayoudame, Qualcomm India Private Limited</a:t>
            </a:r>
          </a:p>
          <a:p>
            <a:pPr lvl="1"/>
            <a:r>
              <a:rPr lang="en-US" sz="4800" b="1"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rPr>
              <a:t>Vinay Garipelli, Qualcomm India Private Limited</a:t>
            </a:r>
          </a:p>
          <a:p>
            <a:endParaRPr lang="en-US" sz="5333" dirty="0">
              <a:solidFill>
                <a:srgbClr val="0070C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2" name="Rectangle: Rounded Corners 11">
            <a:extLst>
              <a:ext uri="{FF2B5EF4-FFF2-40B4-BE49-F238E27FC236}">
                <a16:creationId xmlns:a16="http://schemas.microsoft.com/office/drawing/2014/main" id="{F1FDCD31-A771-4C65-8C27-6D68B09DDF83}"/>
              </a:ext>
            </a:extLst>
          </p:cNvPr>
          <p:cNvSpPr/>
          <p:nvPr/>
        </p:nvSpPr>
        <p:spPr>
          <a:xfrm>
            <a:off x="1470816" y="6025243"/>
            <a:ext cx="29976767" cy="63681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CB6D86DC-6650-4A4B-BB03-A9FF9AD21EC2}"/>
              </a:ext>
            </a:extLst>
          </p:cNvPr>
          <p:cNvSpPr txBox="1">
            <a:spLocks/>
          </p:cNvSpPr>
          <p:nvPr/>
        </p:nvSpPr>
        <p:spPr>
          <a:xfrm>
            <a:off x="2383972" y="6992257"/>
            <a:ext cx="15087599" cy="5083890"/>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635508" indent="-342900" algn="l">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Simulation was still finding issues late in verification cycle in a newly developed power  controller because of large number of corner scenarios </a:t>
            </a:r>
          </a:p>
          <a:p>
            <a:pPr marL="635508" indent="-342900" algn="l">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Formal Verification deployed because of exhaustive nature of formal to ensure robustness in verification effort covering all possible corner case scenarios</a:t>
            </a:r>
          </a:p>
          <a:p>
            <a:pPr marL="635508" indent="-342900" algn="l">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Formal deployed late in verification cycle with 5 weeks left to </a:t>
            </a:r>
            <a:r>
              <a:rPr lang="en-US" sz="3600" dirty="0" err="1">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tapeout</a:t>
            </a: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 </a:t>
            </a:r>
          </a:p>
        </p:txBody>
      </p:sp>
      <p:sp>
        <p:nvSpPr>
          <p:cNvPr id="14" name="Content Placeholder 2">
            <a:extLst>
              <a:ext uri="{FF2B5EF4-FFF2-40B4-BE49-F238E27FC236}">
                <a16:creationId xmlns:a16="http://schemas.microsoft.com/office/drawing/2014/main" id="{FD7D2713-92F8-43CB-8D65-E20C2BD3A448}"/>
              </a:ext>
            </a:extLst>
          </p:cNvPr>
          <p:cNvSpPr txBox="1">
            <a:spLocks/>
          </p:cNvSpPr>
          <p:nvPr/>
        </p:nvSpPr>
        <p:spPr>
          <a:xfrm>
            <a:off x="17112344" y="7073900"/>
            <a:ext cx="13911942" cy="5083890"/>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635508" indent="-342900" algn="l">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Verification scope limited to:</a:t>
            </a:r>
          </a:p>
          <a:p>
            <a:pPr marL="1257300" lvl="2" indent="-342900">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To check that power controller was able to aggregate votes correctly and move into Power Off/On states correctly</a:t>
            </a:r>
          </a:p>
          <a:p>
            <a:pPr marL="1257300" lvl="2" indent="-342900">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To check correctness of control signal sequence</a:t>
            </a:r>
          </a:p>
          <a:p>
            <a:pPr marL="1257300" lvl="2" indent="-342900">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To check that power off/on are always mutually exclusive events</a:t>
            </a:r>
          </a:p>
          <a:p>
            <a:pPr marL="635508" indent="-342900" algn="l">
              <a:lnSpc>
                <a:spcPct val="95000"/>
              </a:lnSpc>
              <a:buFont typeface="Arial" panose="020B0604020202020204" pitchFamily="34" charset="0"/>
              <a:buChar char="•"/>
            </a:pPr>
            <a:r>
              <a:rPr lang="en-US" sz="3600"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Formal verification testbenches were deployed at the IP level to weed out bugs</a:t>
            </a:r>
          </a:p>
        </p:txBody>
      </p:sp>
      <p:sp>
        <p:nvSpPr>
          <p:cNvPr id="15" name="Title 3">
            <a:extLst>
              <a:ext uri="{FF2B5EF4-FFF2-40B4-BE49-F238E27FC236}">
                <a16:creationId xmlns:a16="http://schemas.microsoft.com/office/drawing/2014/main" id="{89B6D639-DD84-40E3-B0C3-5EE720A94351}"/>
              </a:ext>
            </a:extLst>
          </p:cNvPr>
          <p:cNvSpPr txBox="1">
            <a:spLocks/>
          </p:cNvSpPr>
          <p:nvPr/>
        </p:nvSpPr>
        <p:spPr>
          <a:xfrm>
            <a:off x="14318802" y="6335058"/>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r>
              <a:rPr lang="en-US" sz="5400" b="1"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Motivation</a:t>
            </a:r>
          </a:p>
        </p:txBody>
      </p:sp>
      <p:sp>
        <p:nvSpPr>
          <p:cNvPr id="16" name="Rectangle: Rounded Corners 15">
            <a:extLst>
              <a:ext uri="{FF2B5EF4-FFF2-40B4-BE49-F238E27FC236}">
                <a16:creationId xmlns:a16="http://schemas.microsoft.com/office/drawing/2014/main" id="{9622A7A8-1804-44D2-B3E7-3CF92CE2DD02}"/>
              </a:ext>
            </a:extLst>
          </p:cNvPr>
          <p:cNvSpPr/>
          <p:nvPr/>
        </p:nvSpPr>
        <p:spPr>
          <a:xfrm>
            <a:off x="1470816" y="12871278"/>
            <a:ext cx="29976767" cy="505010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3">
            <a:extLst>
              <a:ext uri="{FF2B5EF4-FFF2-40B4-BE49-F238E27FC236}">
                <a16:creationId xmlns:a16="http://schemas.microsoft.com/office/drawing/2014/main" id="{A6BC815D-7EF8-425C-8DD2-2FB4CF215F51}"/>
              </a:ext>
            </a:extLst>
          </p:cNvPr>
          <p:cNvSpPr txBox="1">
            <a:spLocks/>
          </p:cNvSpPr>
          <p:nvPr/>
        </p:nvSpPr>
        <p:spPr>
          <a:xfrm>
            <a:off x="13883373" y="12910290"/>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r>
              <a:rPr lang="en-US" sz="5400" b="1" dirty="0">
                <a:latin typeface="Microsoft Sans Serif" panose="020B0604020202020204" pitchFamily="34" charset="0"/>
                <a:ea typeface="Microsoft Sans Serif" panose="020B0604020202020204" pitchFamily="34" charset="0"/>
                <a:cs typeface="Microsoft Sans Serif" panose="020B0604020202020204" pitchFamily="34" charset="0"/>
              </a:rPr>
              <a:t>Main Idea</a:t>
            </a:r>
          </a:p>
        </p:txBody>
      </p:sp>
      <p:sp>
        <p:nvSpPr>
          <p:cNvPr id="19" name="Content Placeholder 2">
            <a:extLst>
              <a:ext uri="{FF2B5EF4-FFF2-40B4-BE49-F238E27FC236}">
                <a16:creationId xmlns:a16="http://schemas.microsoft.com/office/drawing/2014/main" id="{3EC5B590-1862-4F3E-8B15-0083A153AFD2}"/>
              </a:ext>
            </a:extLst>
          </p:cNvPr>
          <p:cNvSpPr txBox="1">
            <a:spLocks/>
          </p:cNvSpPr>
          <p:nvPr/>
        </p:nvSpPr>
        <p:spPr>
          <a:xfrm>
            <a:off x="2024745" y="13154047"/>
            <a:ext cx="15087599" cy="4104175"/>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3200" dirty="0">
                <a:solidFill>
                  <a:schemeClr val="tx1"/>
                </a:solidFill>
              </a:rPr>
              <a:t>Power Controllers aggregate votes to go into Power Off/On mode from various different resources in the chip </a:t>
            </a:r>
          </a:p>
          <a:p>
            <a:pPr marL="342900" indent="-342900" algn="l">
              <a:buFont typeface="Arial" panose="020B0604020202020204" pitchFamily="34" charset="0"/>
              <a:buChar char="•"/>
            </a:pPr>
            <a:r>
              <a:rPr lang="en-US" sz="3200" dirty="0">
                <a:solidFill>
                  <a:schemeClr val="tx1"/>
                </a:solidFill>
              </a:rPr>
              <a:t>Formal testbench was kept under-constrained </a:t>
            </a:r>
            <a:r>
              <a:rPr lang="en-US" sz="3200" dirty="0" err="1">
                <a:solidFill>
                  <a:schemeClr val="tx1"/>
                </a:solidFill>
              </a:rPr>
              <a:t>w.r.t.</a:t>
            </a:r>
            <a:r>
              <a:rPr lang="en-US" sz="3200" dirty="0">
                <a:solidFill>
                  <a:schemeClr val="tx1"/>
                </a:solidFill>
              </a:rPr>
              <a:t> votes being seen from various resources to be able to see a large number of random vote inputs &amp; vote withdrawal combinations from different resources</a:t>
            </a:r>
            <a:endParaRPr lang="en-US" sz="32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0" name="Content Placeholder 2">
            <a:extLst>
              <a:ext uri="{FF2B5EF4-FFF2-40B4-BE49-F238E27FC236}">
                <a16:creationId xmlns:a16="http://schemas.microsoft.com/office/drawing/2014/main" id="{CFD3502C-AFB3-4208-9250-573727DCEE17}"/>
              </a:ext>
            </a:extLst>
          </p:cNvPr>
          <p:cNvSpPr txBox="1">
            <a:spLocks/>
          </p:cNvSpPr>
          <p:nvPr/>
        </p:nvSpPr>
        <p:spPr>
          <a:xfrm>
            <a:off x="17843386" y="13649132"/>
            <a:ext cx="13180899" cy="4104175"/>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3200" dirty="0">
                <a:solidFill>
                  <a:schemeClr val="tx1"/>
                </a:solidFill>
              </a:rPr>
              <a:t>Assertions were coded to check for correctness of sequence of control outputs</a:t>
            </a:r>
          </a:p>
          <a:p>
            <a:pPr marL="800100" lvl="1" indent="-342900">
              <a:buFont typeface="Arial" panose="020B0604020202020204" pitchFamily="34" charset="0"/>
              <a:buChar char="•"/>
            </a:pPr>
            <a:r>
              <a:rPr lang="en-US" sz="2800" dirty="0"/>
              <a:t>Assertions were coded to keep in mind the under-constrained environment so as to minimize the false failures seen </a:t>
            </a:r>
          </a:p>
          <a:p>
            <a:pPr marL="1257300" lvl="2" indent="-342900">
              <a:buFont typeface="Arial" panose="020B0604020202020204" pitchFamily="34" charset="0"/>
              <a:buChar char="•"/>
            </a:pPr>
            <a:r>
              <a:rPr lang="en-US" sz="2800" dirty="0"/>
              <a:t>Liveness properties were added to check for deadlock conditions </a:t>
            </a:r>
          </a:p>
          <a:p>
            <a:pPr marL="1257300" lvl="2" indent="-342900">
              <a:buFont typeface="Arial" panose="020B0604020202020204" pitchFamily="34" charset="0"/>
              <a:buChar char="•"/>
            </a:pPr>
            <a:r>
              <a:rPr lang="en-US" sz="2800" dirty="0"/>
              <a:t>Safety properties were added to check that mutually exclusive events do not occur simultaneously</a:t>
            </a:r>
          </a:p>
          <a:p>
            <a:pPr marL="1257300" lvl="2" indent="-342900">
              <a:buFont typeface="Arial" panose="020B0604020202020204" pitchFamily="34" charset="0"/>
              <a:buChar char="•"/>
            </a:pPr>
            <a:r>
              <a:rPr lang="en-US" sz="2800" dirty="0"/>
              <a:t>Constraints were applied sparingly to enable maximum number of scenarios to be covered</a:t>
            </a:r>
          </a:p>
        </p:txBody>
      </p:sp>
      <p:sp>
        <p:nvSpPr>
          <p:cNvPr id="22" name="Rectangle: Rounded Corners 21">
            <a:extLst>
              <a:ext uri="{FF2B5EF4-FFF2-40B4-BE49-F238E27FC236}">
                <a16:creationId xmlns:a16="http://schemas.microsoft.com/office/drawing/2014/main" id="{04E41B37-4710-4E44-ADAE-A780FD9F218C}"/>
              </a:ext>
            </a:extLst>
          </p:cNvPr>
          <p:cNvSpPr/>
          <p:nvPr/>
        </p:nvSpPr>
        <p:spPr>
          <a:xfrm>
            <a:off x="1276119" y="18374654"/>
            <a:ext cx="30171464" cy="68391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itle 1">
            <a:extLst>
              <a:ext uri="{FF2B5EF4-FFF2-40B4-BE49-F238E27FC236}">
                <a16:creationId xmlns:a16="http://schemas.microsoft.com/office/drawing/2014/main" id="{8EF32ADC-BCE0-4B39-95F7-99BDBBCFC9EC}"/>
              </a:ext>
            </a:extLst>
          </p:cNvPr>
          <p:cNvSpPr txBox="1">
            <a:spLocks/>
          </p:cNvSpPr>
          <p:nvPr/>
        </p:nvSpPr>
        <p:spPr>
          <a:xfrm>
            <a:off x="13883373" y="18685896"/>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r>
              <a:rPr lang="en-US" sz="5400" b="1" dirty="0">
                <a:latin typeface="Microsoft Sans Serif" panose="020B0604020202020204" pitchFamily="34" charset="0"/>
                <a:ea typeface="Microsoft Sans Serif" panose="020B0604020202020204" pitchFamily="34" charset="0"/>
                <a:cs typeface="Microsoft Sans Serif" panose="020B0604020202020204" pitchFamily="34" charset="0"/>
              </a:rPr>
              <a:t>DUT Details</a:t>
            </a:r>
          </a:p>
        </p:txBody>
      </p:sp>
      <p:grpSp>
        <p:nvGrpSpPr>
          <p:cNvPr id="77" name="Group 76">
            <a:extLst>
              <a:ext uri="{FF2B5EF4-FFF2-40B4-BE49-F238E27FC236}">
                <a16:creationId xmlns:a16="http://schemas.microsoft.com/office/drawing/2014/main" id="{3BA7E418-5A17-42AA-973F-C1BBC4C39E98}"/>
              </a:ext>
            </a:extLst>
          </p:cNvPr>
          <p:cNvGrpSpPr/>
          <p:nvPr/>
        </p:nvGrpSpPr>
        <p:grpSpPr>
          <a:xfrm>
            <a:off x="1243461" y="25603200"/>
            <a:ext cx="14316210" cy="6373145"/>
            <a:chOff x="17047034" y="18483943"/>
            <a:chExt cx="12847986" cy="5682343"/>
          </a:xfrm>
        </p:grpSpPr>
        <p:sp>
          <p:nvSpPr>
            <p:cNvPr id="73" name="Rectangle: Rounded Corners 72">
              <a:extLst>
                <a:ext uri="{FF2B5EF4-FFF2-40B4-BE49-F238E27FC236}">
                  <a16:creationId xmlns:a16="http://schemas.microsoft.com/office/drawing/2014/main" id="{FE740F7E-76A8-4800-B8CE-C66ED8D75595}"/>
                </a:ext>
              </a:extLst>
            </p:cNvPr>
            <p:cNvSpPr/>
            <p:nvPr/>
          </p:nvSpPr>
          <p:spPr>
            <a:xfrm>
              <a:off x="17047034" y="18483943"/>
              <a:ext cx="12847986" cy="568234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a:extLst>
                <a:ext uri="{FF2B5EF4-FFF2-40B4-BE49-F238E27FC236}">
                  <a16:creationId xmlns:a16="http://schemas.microsoft.com/office/drawing/2014/main" id="{29D2D2E0-777B-467B-92AB-18B7988D81AE}"/>
                </a:ext>
              </a:extLst>
            </p:cNvPr>
            <p:cNvSpPr txBox="1">
              <a:spLocks/>
            </p:cNvSpPr>
            <p:nvPr/>
          </p:nvSpPr>
          <p:spPr>
            <a:xfrm>
              <a:off x="17500284" y="18867455"/>
              <a:ext cx="12255263" cy="880064"/>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pPr algn="ctr"/>
              <a:r>
                <a:rPr lang="en-US" sz="4400" b="1" dirty="0">
                  <a:latin typeface="Microsoft Sans Serif" panose="020B0604020202020204" pitchFamily="34" charset="0"/>
                  <a:ea typeface="Microsoft Sans Serif" panose="020B0604020202020204" pitchFamily="34" charset="0"/>
                  <a:cs typeface="Microsoft Sans Serif" panose="020B0604020202020204" pitchFamily="34" charset="0"/>
                </a:rPr>
                <a:t>The Under-Constrained Setup- Advantages and Limitations</a:t>
              </a:r>
            </a:p>
          </p:txBody>
        </p:sp>
      </p:grpSp>
      <p:grpSp>
        <p:nvGrpSpPr>
          <p:cNvPr id="75" name="Group 74">
            <a:extLst>
              <a:ext uri="{FF2B5EF4-FFF2-40B4-BE49-F238E27FC236}">
                <a16:creationId xmlns:a16="http://schemas.microsoft.com/office/drawing/2014/main" id="{35E60BCB-9312-4088-B865-62BF1B0EBAD4}"/>
              </a:ext>
            </a:extLst>
          </p:cNvPr>
          <p:cNvGrpSpPr/>
          <p:nvPr/>
        </p:nvGrpSpPr>
        <p:grpSpPr>
          <a:xfrm>
            <a:off x="1243462" y="32317588"/>
            <a:ext cx="14203367" cy="7050703"/>
            <a:chOff x="17038115" y="24549798"/>
            <a:chExt cx="12847986" cy="5682343"/>
          </a:xfrm>
        </p:grpSpPr>
        <p:sp>
          <p:nvSpPr>
            <p:cNvPr id="74" name="Rectangle: Rounded Corners 73">
              <a:extLst>
                <a:ext uri="{FF2B5EF4-FFF2-40B4-BE49-F238E27FC236}">
                  <a16:creationId xmlns:a16="http://schemas.microsoft.com/office/drawing/2014/main" id="{60ECE3B0-BE02-4487-A388-A77658477B1E}"/>
                </a:ext>
              </a:extLst>
            </p:cNvPr>
            <p:cNvSpPr/>
            <p:nvPr/>
          </p:nvSpPr>
          <p:spPr>
            <a:xfrm>
              <a:off x="17038115" y="24549798"/>
              <a:ext cx="12847986" cy="568234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1">
              <a:extLst>
                <a:ext uri="{FF2B5EF4-FFF2-40B4-BE49-F238E27FC236}">
                  <a16:creationId xmlns:a16="http://schemas.microsoft.com/office/drawing/2014/main" id="{FBEF1ACF-B089-46DF-A324-2EF6CAB2788D}"/>
                </a:ext>
              </a:extLst>
            </p:cNvPr>
            <p:cNvSpPr txBox="1">
              <a:spLocks/>
            </p:cNvSpPr>
            <p:nvPr/>
          </p:nvSpPr>
          <p:spPr>
            <a:xfrm>
              <a:off x="18348271" y="24861106"/>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pPr algn="ctr"/>
              <a:r>
                <a:rPr lang="en-US" sz="4400" b="1" dirty="0">
                  <a:latin typeface="Microsoft Sans Serif" panose="020B0604020202020204" pitchFamily="34" charset="0"/>
                  <a:ea typeface="Microsoft Sans Serif" panose="020B0604020202020204" pitchFamily="34" charset="0"/>
                  <a:cs typeface="Microsoft Sans Serif" panose="020B0604020202020204" pitchFamily="34" charset="0"/>
                </a:rPr>
                <a:t>Liveness properties for deadlock detection</a:t>
              </a:r>
            </a:p>
          </p:txBody>
        </p:sp>
      </p:grpSp>
      <p:grpSp>
        <p:nvGrpSpPr>
          <p:cNvPr id="76" name="Group 75">
            <a:extLst>
              <a:ext uri="{FF2B5EF4-FFF2-40B4-BE49-F238E27FC236}">
                <a16:creationId xmlns:a16="http://schemas.microsoft.com/office/drawing/2014/main" id="{C7A88D90-F268-46DF-9F7A-C9961D86DE8E}"/>
              </a:ext>
            </a:extLst>
          </p:cNvPr>
          <p:cNvGrpSpPr/>
          <p:nvPr/>
        </p:nvGrpSpPr>
        <p:grpSpPr>
          <a:xfrm>
            <a:off x="15937775" y="25603201"/>
            <a:ext cx="15509808" cy="6425316"/>
            <a:chOff x="1556215" y="30239659"/>
            <a:chExt cx="14600584" cy="5682343"/>
          </a:xfrm>
        </p:grpSpPr>
        <p:sp>
          <p:nvSpPr>
            <p:cNvPr id="24" name="Rectangle: Rounded Corners 23">
              <a:extLst>
                <a:ext uri="{FF2B5EF4-FFF2-40B4-BE49-F238E27FC236}">
                  <a16:creationId xmlns:a16="http://schemas.microsoft.com/office/drawing/2014/main" id="{995C4221-A79C-4992-ABAF-E0EA60754688}"/>
                </a:ext>
              </a:extLst>
            </p:cNvPr>
            <p:cNvSpPr/>
            <p:nvPr/>
          </p:nvSpPr>
          <p:spPr>
            <a:xfrm>
              <a:off x="1556215" y="30239659"/>
              <a:ext cx="14600584" cy="568234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itle 1">
              <a:extLst>
                <a:ext uri="{FF2B5EF4-FFF2-40B4-BE49-F238E27FC236}">
                  <a16:creationId xmlns:a16="http://schemas.microsoft.com/office/drawing/2014/main" id="{206B153D-C7B8-47BD-8D88-72B8958CA95E}"/>
                </a:ext>
              </a:extLst>
            </p:cNvPr>
            <p:cNvSpPr txBox="1">
              <a:spLocks/>
            </p:cNvSpPr>
            <p:nvPr/>
          </p:nvSpPr>
          <p:spPr>
            <a:xfrm>
              <a:off x="2341147" y="30385634"/>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pPr algn="ctr"/>
              <a:r>
                <a:rPr lang="en-US" sz="4400" b="1" dirty="0">
                  <a:latin typeface="Microsoft Sans Serif" panose="020B0604020202020204" pitchFamily="34" charset="0"/>
                  <a:ea typeface="Microsoft Sans Serif" panose="020B0604020202020204" pitchFamily="34" charset="0"/>
                  <a:cs typeface="Microsoft Sans Serif" panose="020B0604020202020204" pitchFamily="34" charset="0"/>
                </a:rPr>
                <a:t>Assertion Modelling Considerations in Under-Constrained setup</a:t>
              </a:r>
            </a:p>
          </p:txBody>
        </p:sp>
        <p:sp>
          <p:nvSpPr>
            <p:cNvPr id="30" name="TextBox 29">
              <a:extLst>
                <a:ext uri="{FF2B5EF4-FFF2-40B4-BE49-F238E27FC236}">
                  <a16:creationId xmlns:a16="http://schemas.microsoft.com/office/drawing/2014/main" id="{8F30BF1F-4851-491B-AEE4-03254FB15827}"/>
                </a:ext>
              </a:extLst>
            </p:cNvPr>
            <p:cNvSpPr txBox="1"/>
            <p:nvPr/>
          </p:nvSpPr>
          <p:spPr>
            <a:xfrm>
              <a:off x="2211976" y="32704075"/>
              <a:ext cx="4771178"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Legal Sequence of Inputs – </a:t>
              </a:r>
              <a:r>
                <a:rPr lang="en-US" sz="1600" dirty="0">
                  <a:solidFill>
                    <a:srgbClr val="92D050"/>
                  </a:solidFill>
                  <a:latin typeface="Microsoft Sans Serif" panose="020B0604020202020204" pitchFamily="34" charset="0"/>
                  <a:ea typeface="Microsoft Sans Serif" panose="020B0604020202020204" pitchFamily="34" charset="0"/>
                  <a:cs typeface="Microsoft Sans Serif" panose="020B0604020202020204" pitchFamily="34" charset="0"/>
                </a:rPr>
                <a:t>Should result in PU/PD </a:t>
              </a:r>
            </a:p>
          </p:txBody>
        </p:sp>
        <p:sp>
          <p:nvSpPr>
            <p:cNvPr id="31" name="TextBox 30">
              <a:extLst>
                <a:ext uri="{FF2B5EF4-FFF2-40B4-BE49-F238E27FC236}">
                  <a16:creationId xmlns:a16="http://schemas.microsoft.com/office/drawing/2014/main" id="{E2B4D6F3-F64D-4965-9DCA-D30D0521C205}"/>
                </a:ext>
              </a:extLst>
            </p:cNvPr>
            <p:cNvSpPr txBox="1"/>
            <p:nvPr/>
          </p:nvSpPr>
          <p:spPr>
            <a:xfrm>
              <a:off x="2211977" y="33813476"/>
              <a:ext cx="3356924" cy="418576"/>
            </a:xfrm>
            <a:prstGeom prst="rect">
              <a:avLst/>
            </a:prstGeom>
            <a:noFill/>
            <a:ln>
              <a:noFill/>
            </a:ln>
          </p:spPr>
          <p:txBody>
            <a:bodyPr wrap="square" lIns="137160" tIns="91440" rIns="0" bIns="91440" rtlCol="0">
              <a:spAutoFit/>
            </a:bodyPr>
            <a:lstStyle/>
            <a:p>
              <a:pPr algn="l">
                <a:lnSpc>
                  <a:spcPct val="95000"/>
                </a:lnSpc>
                <a:spcBef>
                  <a:spcPts val="1200"/>
                </a:spcBef>
              </a:pPr>
              <a:r>
                <a:rPr lang="en-US" sz="1600" dirty="0">
                  <a:latin typeface="Microsoft Sans Serif" panose="020B0604020202020204" pitchFamily="34" charset="0"/>
                  <a:ea typeface="Microsoft Sans Serif" panose="020B0604020202020204" pitchFamily="34" charset="0"/>
                  <a:cs typeface="Microsoft Sans Serif" panose="020B0604020202020204" pitchFamily="34" charset="0"/>
                </a:rPr>
                <a:t>Late arrival of vote </a:t>
              </a:r>
              <a:r>
                <a:rPr lang="en-US" sz="16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1600" dirty="0">
                  <a:solidFill>
                    <a:srgbClr val="FF0000"/>
                  </a:solidFill>
                  <a:latin typeface="Microsoft Sans Serif" panose="020B0604020202020204" pitchFamily="34" charset="0"/>
                  <a:ea typeface="Microsoft Sans Serif" panose="020B0604020202020204" pitchFamily="34" charset="0"/>
                  <a:cs typeface="Microsoft Sans Serif" panose="020B0604020202020204" pitchFamily="34" charset="0"/>
                </a:rPr>
                <a:t>False Failure</a:t>
              </a:r>
            </a:p>
          </p:txBody>
        </p:sp>
        <p:sp>
          <p:nvSpPr>
            <p:cNvPr id="32" name="TextBox 31">
              <a:extLst>
                <a:ext uri="{FF2B5EF4-FFF2-40B4-BE49-F238E27FC236}">
                  <a16:creationId xmlns:a16="http://schemas.microsoft.com/office/drawing/2014/main" id="{2E281FEB-56A1-456C-BBD3-67544087B613}"/>
                </a:ext>
              </a:extLst>
            </p:cNvPr>
            <p:cNvSpPr txBox="1"/>
            <p:nvPr/>
          </p:nvSpPr>
          <p:spPr>
            <a:xfrm>
              <a:off x="2211976" y="34946710"/>
              <a:ext cx="5066174" cy="652486"/>
            </a:xfrm>
            <a:prstGeom prst="rect">
              <a:avLst/>
            </a:prstGeom>
            <a:noFill/>
            <a:ln>
              <a:noFill/>
            </a:ln>
          </p:spPr>
          <p:txBody>
            <a:bodyPr wrap="square" lIns="137160" tIns="91440" rIns="0" bIns="91440" rtlCol="0">
              <a:spAutoFit/>
            </a:bodyPr>
            <a:lstStyle/>
            <a:p>
              <a:pPr algn="l">
                <a:lnSpc>
                  <a:spcPct val="95000"/>
                </a:lnSpc>
                <a:spcBef>
                  <a:spcPts val="1200"/>
                </a:spcBef>
              </a:pPr>
              <a:r>
                <a:rPr lang="en-US" sz="1600" dirty="0">
                  <a:latin typeface="Microsoft Sans Serif" panose="020B0604020202020204" pitchFamily="34" charset="0"/>
                  <a:ea typeface="Microsoft Sans Serif" panose="020B0604020202020204" pitchFamily="34" charset="0"/>
                  <a:cs typeface="Microsoft Sans Serif" panose="020B0604020202020204" pitchFamily="34" charset="0"/>
                </a:rPr>
                <a:t>Legal Backpressure conditions stalling forward progress</a:t>
              </a:r>
              <a:r>
                <a:rPr lang="en-US" sz="16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 </a:t>
              </a:r>
              <a:r>
                <a:rPr lang="en-US" sz="1600" dirty="0">
                  <a:solidFill>
                    <a:srgbClr val="FF0000"/>
                  </a:solidFill>
                  <a:latin typeface="Microsoft Sans Serif" panose="020B0604020202020204" pitchFamily="34" charset="0"/>
                  <a:ea typeface="Microsoft Sans Serif" panose="020B0604020202020204" pitchFamily="34" charset="0"/>
                  <a:cs typeface="Microsoft Sans Serif" panose="020B0604020202020204" pitchFamily="34" charset="0"/>
                </a:rPr>
                <a:t>False Failure</a:t>
              </a:r>
            </a:p>
          </p:txBody>
        </p:sp>
        <p:grpSp>
          <p:nvGrpSpPr>
            <p:cNvPr id="33" name="Group 32">
              <a:extLst>
                <a:ext uri="{FF2B5EF4-FFF2-40B4-BE49-F238E27FC236}">
                  <a16:creationId xmlns:a16="http://schemas.microsoft.com/office/drawing/2014/main" id="{1CAABCD2-192E-4DD7-A114-7DF50BBBDC0B}"/>
                </a:ext>
              </a:extLst>
            </p:cNvPr>
            <p:cNvGrpSpPr/>
            <p:nvPr/>
          </p:nvGrpSpPr>
          <p:grpSpPr>
            <a:xfrm>
              <a:off x="2351313" y="33161945"/>
              <a:ext cx="4233440" cy="622470"/>
              <a:chOff x="400612" y="2594862"/>
              <a:chExt cx="4203644" cy="622470"/>
            </a:xfrm>
          </p:grpSpPr>
          <p:grpSp>
            <p:nvGrpSpPr>
              <p:cNvPr id="34" name="Group 33">
                <a:extLst>
                  <a:ext uri="{FF2B5EF4-FFF2-40B4-BE49-F238E27FC236}">
                    <a16:creationId xmlns:a16="http://schemas.microsoft.com/office/drawing/2014/main" id="{A2080617-2918-48FA-8764-8A5D353C752E}"/>
                  </a:ext>
                </a:extLst>
              </p:cNvPr>
              <p:cNvGrpSpPr/>
              <p:nvPr/>
            </p:nvGrpSpPr>
            <p:grpSpPr>
              <a:xfrm>
                <a:off x="400612" y="2611769"/>
                <a:ext cx="3665164" cy="605563"/>
                <a:chOff x="400612" y="1467781"/>
                <a:chExt cx="3665164" cy="605563"/>
              </a:xfrm>
            </p:grpSpPr>
            <p:sp>
              <p:nvSpPr>
                <p:cNvPr id="36" name="Oval 35">
                  <a:extLst>
                    <a:ext uri="{FF2B5EF4-FFF2-40B4-BE49-F238E27FC236}">
                      <a16:creationId xmlns:a16="http://schemas.microsoft.com/office/drawing/2014/main" id="{408C421C-DCF3-457B-8B1C-A063C5CD9D0F}"/>
                    </a:ext>
                  </a:extLst>
                </p:cNvPr>
                <p:cNvSpPr/>
                <p:nvPr/>
              </p:nvSpPr>
              <p:spPr>
                <a:xfrm>
                  <a:off x="400612" y="1467783"/>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B</a:t>
                  </a:r>
                </a:p>
              </p:txBody>
            </p:sp>
            <p:sp>
              <p:nvSpPr>
                <p:cNvPr id="37" name="Oval 36">
                  <a:extLst>
                    <a:ext uri="{FF2B5EF4-FFF2-40B4-BE49-F238E27FC236}">
                      <a16:creationId xmlns:a16="http://schemas.microsoft.com/office/drawing/2014/main" id="{B0F9A8D2-F6AF-45EB-8DA3-1FE4D3395019}"/>
                    </a:ext>
                  </a:extLst>
                </p:cNvPr>
                <p:cNvSpPr/>
                <p:nvPr/>
              </p:nvSpPr>
              <p:spPr>
                <a:xfrm>
                  <a:off x="1878798" y="1479787"/>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A</a:t>
                  </a:r>
                </a:p>
              </p:txBody>
            </p:sp>
            <p:sp>
              <p:nvSpPr>
                <p:cNvPr id="38" name="Oval 37">
                  <a:extLst>
                    <a:ext uri="{FF2B5EF4-FFF2-40B4-BE49-F238E27FC236}">
                      <a16:creationId xmlns:a16="http://schemas.microsoft.com/office/drawing/2014/main" id="{E1BEF9C1-A8AF-421B-8E47-FDABE1DA74B0}"/>
                    </a:ext>
                  </a:extLst>
                </p:cNvPr>
                <p:cNvSpPr/>
                <p:nvPr/>
              </p:nvSpPr>
              <p:spPr>
                <a:xfrm>
                  <a:off x="1141558" y="1467781"/>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F</a:t>
                  </a:r>
                </a:p>
              </p:txBody>
            </p:sp>
            <p:cxnSp>
              <p:nvCxnSpPr>
                <p:cNvPr id="39" name="Straight Arrow Connector 38">
                  <a:extLst>
                    <a:ext uri="{FF2B5EF4-FFF2-40B4-BE49-F238E27FC236}">
                      <a16:creationId xmlns:a16="http://schemas.microsoft.com/office/drawing/2014/main" id="{C54592DF-5F91-42DB-ABBB-D9355528C555}"/>
                    </a:ext>
                  </a:extLst>
                </p:cNvPr>
                <p:cNvCxnSpPr>
                  <a:stCxn id="36" idx="6"/>
                  <a:endCxn id="38" idx="2"/>
                </p:cNvCxnSpPr>
                <p:nvPr/>
              </p:nvCxnSpPr>
              <p:spPr>
                <a:xfrm flipV="1">
                  <a:off x="939092" y="1764560"/>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5329C65E-6992-4624-88DE-6C4B48492942}"/>
                    </a:ext>
                  </a:extLst>
                </p:cNvPr>
                <p:cNvCxnSpPr/>
                <p:nvPr/>
              </p:nvCxnSpPr>
              <p:spPr>
                <a:xfrm flipV="1">
                  <a:off x="1679889" y="1781788"/>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E97D8AA4-FAC7-4108-8EC9-6712807E3F38}"/>
                    </a:ext>
                  </a:extLst>
                </p:cNvPr>
                <p:cNvCxnSpPr>
                  <a:cxnSpLocks/>
                  <a:stCxn id="37" idx="6"/>
                  <a:endCxn id="35" idx="2"/>
                </p:cNvCxnSpPr>
                <p:nvPr/>
              </p:nvCxnSpPr>
              <p:spPr>
                <a:xfrm flipV="1">
                  <a:off x="2417279" y="1747653"/>
                  <a:ext cx="1648497" cy="0"/>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grpSp>
          <p:sp>
            <p:nvSpPr>
              <p:cNvPr id="35" name="Oval 34">
                <a:extLst>
                  <a:ext uri="{FF2B5EF4-FFF2-40B4-BE49-F238E27FC236}">
                    <a16:creationId xmlns:a16="http://schemas.microsoft.com/office/drawing/2014/main" id="{D6FD5247-F095-4B6E-BC36-A58651298CBE}"/>
                  </a:ext>
                </a:extLst>
              </p:cNvPr>
              <p:cNvSpPr/>
              <p:nvPr/>
            </p:nvSpPr>
            <p:spPr>
              <a:xfrm>
                <a:off x="4065776" y="2594862"/>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C</a:t>
                </a:r>
              </a:p>
            </p:txBody>
          </p:sp>
        </p:grpSp>
        <p:grpSp>
          <p:nvGrpSpPr>
            <p:cNvPr id="42" name="Group 41">
              <a:extLst>
                <a:ext uri="{FF2B5EF4-FFF2-40B4-BE49-F238E27FC236}">
                  <a16:creationId xmlns:a16="http://schemas.microsoft.com/office/drawing/2014/main" id="{7655474F-8068-4783-A0B5-4AFBA2C563A5}"/>
                </a:ext>
              </a:extLst>
            </p:cNvPr>
            <p:cNvGrpSpPr/>
            <p:nvPr/>
          </p:nvGrpSpPr>
          <p:grpSpPr>
            <a:xfrm>
              <a:off x="2351313" y="32026912"/>
              <a:ext cx="4926837" cy="613515"/>
              <a:chOff x="400612" y="1459829"/>
              <a:chExt cx="4926837" cy="613515"/>
            </a:xfrm>
          </p:grpSpPr>
          <p:grpSp>
            <p:nvGrpSpPr>
              <p:cNvPr id="43" name="Group 42">
                <a:extLst>
                  <a:ext uri="{FF2B5EF4-FFF2-40B4-BE49-F238E27FC236}">
                    <a16:creationId xmlns:a16="http://schemas.microsoft.com/office/drawing/2014/main" id="{F6C4F9D8-A178-4DD2-9A48-25666FE8382E}"/>
                  </a:ext>
                </a:extLst>
              </p:cNvPr>
              <p:cNvGrpSpPr/>
              <p:nvPr/>
            </p:nvGrpSpPr>
            <p:grpSpPr>
              <a:xfrm>
                <a:off x="400612" y="1459830"/>
                <a:ext cx="4180012" cy="613514"/>
                <a:chOff x="400612" y="1459830"/>
                <a:chExt cx="4180012" cy="613514"/>
              </a:xfrm>
            </p:grpSpPr>
            <p:cxnSp>
              <p:nvCxnSpPr>
                <p:cNvPr id="46" name="Straight Arrow Connector 45">
                  <a:extLst>
                    <a:ext uri="{FF2B5EF4-FFF2-40B4-BE49-F238E27FC236}">
                      <a16:creationId xmlns:a16="http://schemas.microsoft.com/office/drawing/2014/main" id="{C15BB79D-FE5A-41B6-B922-60A1A2B14BC2}"/>
                    </a:ext>
                  </a:extLst>
                </p:cNvPr>
                <p:cNvCxnSpPr/>
                <p:nvPr/>
              </p:nvCxnSpPr>
              <p:spPr>
                <a:xfrm flipV="1">
                  <a:off x="3117749"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61B8319D-7699-4EEF-857E-EF6C27C4BBDD}"/>
                    </a:ext>
                  </a:extLst>
                </p:cNvPr>
                <p:cNvSpPr/>
                <p:nvPr/>
              </p:nvSpPr>
              <p:spPr>
                <a:xfrm>
                  <a:off x="400612" y="1467783"/>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A</a:t>
                  </a:r>
                </a:p>
              </p:txBody>
            </p:sp>
            <p:sp>
              <p:nvSpPr>
                <p:cNvPr id="48" name="Oval 47">
                  <a:extLst>
                    <a:ext uri="{FF2B5EF4-FFF2-40B4-BE49-F238E27FC236}">
                      <a16:creationId xmlns:a16="http://schemas.microsoft.com/office/drawing/2014/main" id="{72C42D41-DB99-47C0-8848-2D3C29C2372A}"/>
                    </a:ext>
                  </a:extLst>
                </p:cNvPr>
                <p:cNvSpPr/>
                <p:nvPr/>
              </p:nvSpPr>
              <p:spPr>
                <a:xfrm>
                  <a:off x="1878798" y="1479787"/>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C</a:t>
                  </a:r>
                </a:p>
              </p:txBody>
            </p:sp>
            <p:sp>
              <p:nvSpPr>
                <p:cNvPr id="49" name="Oval 48">
                  <a:extLst>
                    <a:ext uri="{FF2B5EF4-FFF2-40B4-BE49-F238E27FC236}">
                      <a16:creationId xmlns:a16="http://schemas.microsoft.com/office/drawing/2014/main" id="{A2D99B4A-B83F-4C5C-A1DF-2B8BFE6564D6}"/>
                    </a:ext>
                  </a:extLst>
                </p:cNvPr>
                <p:cNvSpPr/>
                <p:nvPr/>
              </p:nvSpPr>
              <p:spPr>
                <a:xfrm>
                  <a:off x="1141558" y="1467781"/>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B</a:t>
                  </a:r>
                </a:p>
              </p:txBody>
            </p:sp>
            <p:sp>
              <p:nvSpPr>
                <p:cNvPr id="50" name="Oval 49">
                  <a:extLst>
                    <a:ext uri="{FF2B5EF4-FFF2-40B4-BE49-F238E27FC236}">
                      <a16:creationId xmlns:a16="http://schemas.microsoft.com/office/drawing/2014/main" id="{05912A90-D23F-4581-869A-63110E8ACFD3}"/>
                    </a:ext>
                  </a:extLst>
                </p:cNvPr>
                <p:cNvSpPr/>
                <p:nvPr/>
              </p:nvSpPr>
              <p:spPr>
                <a:xfrm>
                  <a:off x="2617805" y="1479787"/>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D</a:t>
                  </a:r>
                </a:p>
              </p:txBody>
            </p:sp>
            <p:sp>
              <p:nvSpPr>
                <p:cNvPr id="51" name="Oval 50">
                  <a:extLst>
                    <a:ext uri="{FF2B5EF4-FFF2-40B4-BE49-F238E27FC236}">
                      <a16:creationId xmlns:a16="http://schemas.microsoft.com/office/drawing/2014/main" id="{38B556D2-339B-49BC-B14E-14C465A497A6}"/>
                    </a:ext>
                  </a:extLst>
                </p:cNvPr>
                <p:cNvSpPr/>
                <p:nvPr/>
              </p:nvSpPr>
              <p:spPr>
                <a:xfrm>
                  <a:off x="3297054" y="1459831"/>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E</a:t>
                  </a:r>
                </a:p>
              </p:txBody>
            </p:sp>
            <p:sp>
              <p:nvSpPr>
                <p:cNvPr id="52" name="Oval 51">
                  <a:extLst>
                    <a:ext uri="{FF2B5EF4-FFF2-40B4-BE49-F238E27FC236}">
                      <a16:creationId xmlns:a16="http://schemas.microsoft.com/office/drawing/2014/main" id="{8303BD5D-3C68-4C42-A218-E288F3C47ABE}"/>
                    </a:ext>
                  </a:extLst>
                </p:cNvPr>
                <p:cNvSpPr/>
                <p:nvPr/>
              </p:nvSpPr>
              <p:spPr>
                <a:xfrm>
                  <a:off x="4042144" y="1459830"/>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F</a:t>
                  </a:r>
                </a:p>
              </p:txBody>
            </p:sp>
            <p:cxnSp>
              <p:nvCxnSpPr>
                <p:cNvPr id="53" name="Straight Arrow Connector 52">
                  <a:extLst>
                    <a:ext uri="{FF2B5EF4-FFF2-40B4-BE49-F238E27FC236}">
                      <a16:creationId xmlns:a16="http://schemas.microsoft.com/office/drawing/2014/main" id="{C14CF1E2-D3E1-4C81-8B14-B23F9431EE52}"/>
                    </a:ext>
                  </a:extLst>
                </p:cNvPr>
                <p:cNvCxnSpPr>
                  <a:stCxn id="47" idx="6"/>
                  <a:endCxn id="49" idx="2"/>
                </p:cNvCxnSpPr>
                <p:nvPr/>
              </p:nvCxnSpPr>
              <p:spPr>
                <a:xfrm flipV="1">
                  <a:off x="939092" y="1764560"/>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3511AADC-941F-4F93-A71C-677A9BCBF5C4}"/>
                    </a:ext>
                  </a:extLst>
                </p:cNvPr>
                <p:cNvCxnSpPr/>
                <p:nvPr/>
              </p:nvCxnSpPr>
              <p:spPr>
                <a:xfrm flipV="1">
                  <a:off x="1679889" y="1781788"/>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7A218DF9-A4F6-4527-8167-91376750ADF7}"/>
                    </a:ext>
                  </a:extLst>
                </p:cNvPr>
                <p:cNvCxnSpPr>
                  <a:cxnSpLocks/>
                </p:cNvCxnSpPr>
                <p:nvPr/>
              </p:nvCxnSpPr>
              <p:spPr>
                <a:xfrm flipV="1">
                  <a:off x="2410083"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0573B68-33AA-420D-85EF-845E8A5D2CDB}"/>
                    </a:ext>
                  </a:extLst>
                </p:cNvPr>
                <p:cNvCxnSpPr/>
                <p:nvPr/>
              </p:nvCxnSpPr>
              <p:spPr>
                <a:xfrm flipV="1">
                  <a:off x="3841316"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grpSp>
          <p:sp>
            <p:nvSpPr>
              <p:cNvPr id="44" name="Oval 43">
                <a:extLst>
                  <a:ext uri="{FF2B5EF4-FFF2-40B4-BE49-F238E27FC236}">
                    <a16:creationId xmlns:a16="http://schemas.microsoft.com/office/drawing/2014/main" id="{469AE76E-CE2B-4746-90D2-D21E6ADA0A4A}"/>
                  </a:ext>
                </a:extLst>
              </p:cNvPr>
              <p:cNvSpPr/>
              <p:nvPr/>
            </p:nvSpPr>
            <p:spPr>
              <a:xfrm>
                <a:off x="4788969" y="1459829"/>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Microsoft Sans Serif" panose="020B0604020202020204" pitchFamily="34" charset="0"/>
                    <a:ea typeface="Microsoft Sans Serif" panose="020B0604020202020204" pitchFamily="34" charset="0"/>
                    <a:cs typeface="Microsoft Sans Serif" panose="020B0604020202020204" pitchFamily="34" charset="0"/>
                  </a:rPr>
                  <a:t>PU/PD</a:t>
                </a:r>
              </a:p>
            </p:txBody>
          </p:sp>
          <p:cxnSp>
            <p:nvCxnSpPr>
              <p:cNvPr id="45" name="Straight Arrow Connector 44">
                <a:extLst>
                  <a:ext uri="{FF2B5EF4-FFF2-40B4-BE49-F238E27FC236}">
                    <a16:creationId xmlns:a16="http://schemas.microsoft.com/office/drawing/2014/main" id="{47AB2964-42B5-4AE5-BF2A-7B2E73F8F50E}"/>
                  </a:ext>
                </a:extLst>
              </p:cNvPr>
              <p:cNvCxnSpPr/>
              <p:nvPr/>
            </p:nvCxnSpPr>
            <p:spPr>
              <a:xfrm flipV="1">
                <a:off x="4581642" y="1760088"/>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DC5D289C-38B6-4154-A367-403ECE2B414C}"/>
                </a:ext>
              </a:extLst>
            </p:cNvPr>
            <p:cNvGrpSpPr/>
            <p:nvPr/>
          </p:nvGrpSpPr>
          <p:grpSpPr>
            <a:xfrm>
              <a:off x="2324599" y="34202117"/>
              <a:ext cx="4882506" cy="613514"/>
              <a:chOff x="400612" y="1459830"/>
              <a:chExt cx="4882506" cy="613514"/>
            </a:xfrm>
          </p:grpSpPr>
          <p:grpSp>
            <p:nvGrpSpPr>
              <p:cNvPr id="58" name="Group 57">
                <a:extLst>
                  <a:ext uri="{FF2B5EF4-FFF2-40B4-BE49-F238E27FC236}">
                    <a16:creationId xmlns:a16="http://schemas.microsoft.com/office/drawing/2014/main" id="{59F8538A-086D-41E5-9766-EB9DF5569A60}"/>
                  </a:ext>
                </a:extLst>
              </p:cNvPr>
              <p:cNvGrpSpPr/>
              <p:nvPr/>
            </p:nvGrpSpPr>
            <p:grpSpPr>
              <a:xfrm>
                <a:off x="400612" y="1459830"/>
                <a:ext cx="4180012" cy="613514"/>
                <a:chOff x="400612" y="1459830"/>
                <a:chExt cx="4180012" cy="613514"/>
              </a:xfrm>
            </p:grpSpPr>
            <p:cxnSp>
              <p:nvCxnSpPr>
                <p:cNvPr id="60" name="Straight Arrow Connector 59">
                  <a:extLst>
                    <a:ext uri="{FF2B5EF4-FFF2-40B4-BE49-F238E27FC236}">
                      <a16:creationId xmlns:a16="http://schemas.microsoft.com/office/drawing/2014/main" id="{2C239F68-7FEF-4AD8-A931-C1785AC499D3}"/>
                    </a:ext>
                  </a:extLst>
                </p:cNvPr>
                <p:cNvCxnSpPr/>
                <p:nvPr/>
              </p:nvCxnSpPr>
              <p:spPr>
                <a:xfrm flipV="1">
                  <a:off x="3117749"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61" name="Oval 60">
                  <a:extLst>
                    <a:ext uri="{FF2B5EF4-FFF2-40B4-BE49-F238E27FC236}">
                      <a16:creationId xmlns:a16="http://schemas.microsoft.com/office/drawing/2014/main" id="{922AF740-2A1F-4393-9E87-114707E97CFC}"/>
                    </a:ext>
                  </a:extLst>
                </p:cNvPr>
                <p:cNvSpPr/>
                <p:nvPr/>
              </p:nvSpPr>
              <p:spPr>
                <a:xfrm>
                  <a:off x="400612" y="1467783"/>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A</a:t>
                  </a:r>
                </a:p>
              </p:txBody>
            </p:sp>
            <p:sp>
              <p:nvSpPr>
                <p:cNvPr id="62" name="Oval 61">
                  <a:extLst>
                    <a:ext uri="{FF2B5EF4-FFF2-40B4-BE49-F238E27FC236}">
                      <a16:creationId xmlns:a16="http://schemas.microsoft.com/office/drawing/2014/main" id="{CD3C08EC-D75A-4F0C-837D-1A134CAB1749}"/>
                    </a:ext>
                  </a:extLst>
                </p:cNvPr>
                <p:cNvSpPr/>
                <p:nvPr/>
              </p:nvSpPr>
              <p:spPr>
                <a:xfrm>
                  <a:off x="1878798" y="1479787"/>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C</a:t>
                  </a:r>
                </a:p>
              </p:txBody>
            </p:sp>
            <p:sp>
              <p:nvSpPr>
                <p:cNvPr id="63" name="Oval 62">
                  <a:extLst>
                    <a:ext uri="{FF2B5EF4-FFF2-40B4-BE49-F238E27FC236}">
                      <a16:creationId xmlns:a16="http://schemas.microsoft.com/office/drawing/2014/main" id="{D8FBE39D-E399-4009-B55F-DFF6C2B5C559}"/>
                    </a:ext>
                  </a:extLst>
                </p:cNvPr>
                <p:cNvSpPr/>
                <p:nvPr/>
              </p:nvSpPr>
              <p:spPr>
                <a:xfrm>
                  <a:off x="1141558" y="1467781"/>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B</a:t>
                  </a:r>
                </a:p>
              </p:txBody>
            </p:sp>
            <p:sp>
              <p:nvSpPr>
                <p:cNvPr id="64" name="Oval 63">
                  <a:extLst>
                    <a:ext uri="{FF2B5EF4-FFF2-40B4-BE49-F238E27FC236}">
                      <a16:creationId xmlns:a16="http://schemas.microsoft.com/office/drawing/2014/main" id="{A93FC11C-7FC4-434B-8D52-F60C2C787A6F}"/>
                    </a:ext>
                  </a:extLst>
                </p:cNvPr>
                <p:cNvSpPr/>
                <p:nvPr/>
              </p:nvSpPr>
              <p:spPr>
                <a:xfrm>
                  <a:off x="2617805" y="1479787"/>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D</a:t>
                  </a:r>
                </a:p>
              </p:txBody>
            </p:sp>
            <p:sp>
              <p:nvSpPr>
                <p:cNvPr id="65" name="Oval 64">
                  <a:extLst>
                    <a:ext uri="{FF2B5EF4-FFF2-40B4-BE49-F238E27FC236}">
                      <a16:creationId xmlns:a16="http://schemas.microsoft.com/office/drawing/2014/main" id="{E555F504-2E03-496B-9B5A-E8F1B535E382}"/>
                    </a:ext>
                  </a:extLst>
                </p:cNvPr>
                <p:cNvSpPr/>
                <p:nvPr/>
              </p:nvSpPr>
              <p:spPr>
                <a:xfrm>
                  <a:off x="3297054" y="1459831"/>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E</a:t>
                  </a:r>
                </a:p>
              </p:txBody>
            </p:sp>
            <p:sp>
              <p:nvSpPr>
                <p:cNvPr id="66" name="Oval 65">
                  <a:extLst>
                    <a:ext uri="{FF2B5EF4-FFF2-40B4-BE49-F238E27FC236}">
                      <a16:creationId xmlns:a16="http://schemas.microsoft.com/office/drawing/2014/main" id="{8B099B0B-9023-41E3-937E-EEB9B179CB02}"/>
                    </a:ext>
                  </a:extLst>
                </p:cNvPr>
                <p:cNvSpPr/>
                <p:nvPr/>
              </p:nvSpPr>
              <p:spPr>
                <a:xfrm>
                  <a:off x="4042144" y="1459830"/>
                  <a:ext cx="538480" cy="5935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icrosoft Sans Serif" panose="020B0604020202020204" pitchFamily="34" charset="0"/>
                      <a:ea typeface="Microsoft Sans Serif" panose="020B0604020202020204" pitchFamily="34" charset="0"/>
                      <a:cs typeface="Microsoft Sans Serif" panose="020B0604020202020204" pitchFamily="34" charset="0"/>
                    </a:rPr>
                    <a:t>F</a:t>
                  </a:r>
                </a:p>
              </p:txBody>
            </p:sp>
            <p:cxnSp>
              <p:nvCxnSpPr>
                <p:cNvPr id="67" name="Straight Arrow Connector 66">
                  <a:extLst>
                    <a:ext uri="{FF2B5EF4-FFF2-40B4-BE49-F238E27FC236}">
                      <a16:creationId xmlns:a16="http://schemas.microsoft.com/office/drawing/2014/main" id="{EFDB20F3-CE73-4F8A-A1B0-01B8D933B9D1}"/>
                    </a:ext>
                  </a:extLst>
                </p:cNvPr>
                <p:cNvCxnSpPr>
                  <a:stCxn id="61" idx="6"/>
                  <a:endCxn id="63" idx="2"/>
                </p:cNvCxnSpPr>
                <p:nvPr/>
              </p:nvCxnSpPr>
              <p:spPr>
                <a:xfrm flipV="1">
                  <a:off x="939092" y="1764560"/>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0AB2764A-4CAF-4EA4-BACB-2AF8276646A4}"/>
                    </a:ext>
                  </a:extLst>
                </p:cNvPr>
                <p:cNvCxnSpPr/>
                <p:nvPr/>
              </p:nvCxnSpPr>
              <p:spPr>
                <a:xfrm flipV="1">
                  <a:off x="1679889" y="1781788"/>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83DA7410-1C93-4843-9F92-2E7BAB6CE1E7}"/>
                    </a:ext>
                  </a:extLst>
                </p:cNvPr>
                <p:cNvCxnSpPr>
                  <a:cxnSpLocks/>
                </p:cNvCxnSpPr>
                <p:nvPr/>
              </p:nvCxnSpPr>
              <p:spPr>
                <a:xfrm flipV="1">
                  <a:off x="2410083"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7515C55B-30C1-4517-9B9F-CE649F90B1C7}"/>
                    </a:ext>
                  </a:extLst>
                </p:cNvPr>
                <p:cNvCxnSpPr/>
                <p:nvPr/>
              </p:nvCxnSpPr>
              <p:spPr>
                <a:xfrm flipV="1">
                  <a:off x="3841316" y="1756609"/>
                  <a:ext cx="202466" cy="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grpSp>
          <p:cxnSp>
            <p:nvCxnSpPr>
              <p:cNvPr id="59" name="Straight Arrow Connector 58">
                <a:extLst>
                  <a:ext uri="{FF2B5EF4-FFF2-40B4-BE49-F238E27FC236}">
                    <a16:creationId xmlns:a16="http://schemas.microsoft.com/office/drawing/2014/main" id="{A6B56BC3-242A-40E4-AC2A-EEAEB8D3EE0B}"/>
                  </a:ext>
                </a:extLst>
              </p:cNvPr>
              <p:cNvCxnSpPr>
                <a:cxnSpLocks/>
              </p:cNvCxnSpPr>
              <p:nvPr/>
            </p:nvCxnSpPr>
            <p:spPr>
              <a:xfrm flipV="1">
                <a:off x="4545546" y="1756607"/>
                <a:ext cx="737572" cy="0"/>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1B3B71CF-9AC9-4706-ABD3-2426B26D7645}"/>
                </a:ext>
              </a:extLst>
            </p:cNvPr>
            <p:cNvSpPr txBox="1"/>
            <p:nvPr/>
          </p:nvSpPr>
          <p:spPr>
            <a:xfrm>
              <a:off x="6488729" y="34432997"/>
              <a:ext cx="539250"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Stall</a:t>
              </a:r>
            </a:p>
          </p:txBody>
        </p:sp>
        <p:sp>
          <p:nvSpPr>
            <p:cNvPr id="72" name="Content Placeholder 2">
              <a:extLst>
                <a:ext uri="{FF2B5EF4-FFF2-40B4-BE49-F238E27FC236}">
                  <a16:creationId xmlns:a16="http://schemas.microsoft.com/office/drawing/2014/main" id="{1E75E48E-E66D-4421-8D3E-7E117500F8E9}"/>
                </a:ext>
              </a:extLst>
            </p:cNvPr>
            <p:cNvSpPr txBox="1">
              <a:spLocks/>
            </p:cNvSpPr>
            <p:nvPr/>
          </p:nvSpPr>
          <p:spPr>
            <a:xfrm>
              <a:off x="9079277" y="32220156"/>
              <a:ext cx="6120728" cy="3423196"/>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8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Assertions need to be modelled to minimize the number of false failures seen </a:t>
              </a:r>
            </a:p>
            <a:p>
              <a:pPr marL="457200" indent="-457200" algn="l">
                <a:buFont typeface="Arial" panose="020B0604020202020204" pitchFamily="34" charset="0"/>
                <a:buChar char="•"/>
              </a:pPr>
              <a:r>
                <a:rPr lang="en-US" sz="28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Late arrival of incoming votes could cause false failures</a:t>
              </a:r>
            </a:p>
            <a:p>
              <a:pPr marL="457200" indent="-457200" algn="l">
                <a:buFont typeface="Arial" panose="020B0604020202020204" pitchFamily="34" charset="0"/>
                <a:buChar char="•"/>
              </a:pPr>
              <a:r>
                <a:rPr lang="en-US" sz="28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Backpressure conditions will lead to forward progress being impeded due to legal stall scenarios</a:t>
              </a:r>
            </a:p>
            <a:p>
              <a:endParaRPr lang="en-US" sz="32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grpSp>
        <p:nvGrpSpPr>
          <p:cNvPr id="78" name="Group 77">
            <a:extLst>
              <a:ext uri="{FF2B5EF4-FFF2-40B4-BE49-F238E27FC236}">
                <a16:creationId xmlns:a16="http://schemas.microsoft.com/office/drawing/2014/main" id="{14D2BEFC-A98B-4B8B-B20D-EB42807D69E4}"/>
              </a:ext>
            </a:extLst>
          </p:cNvPr>
          <p:cNvGrpSpPr/>
          <p:nvPr/>
        </p:nvGrpSpPr>
        <p:grpSpPr>
          <a:xfrm>
            <a:off x="16038029" y="32395991"/>
            <a:ext cx="15409553" cy="6972301"/>
            <a:chOff x="17038115" y="24549798"/>
            <a:chExt cx="12847986" cy="5682343"/>
          </a:xfrm>
        </p:grpSpPr>
        <p:sp>
          <p:nvSpPr>
            <p:cNvPr id="79" name="Rectangle: Rounded Corners 78">
              <a:extLst>
                <a:ext uri="{FF2B5EF4-FFF2-40B4-BE49-F238E27FC236}">
                  <a16:creationId xmlns:a16="http://schemas.microsoft.com/office/drawing/2014/main" id="{DB8A02FC-72D8-40BE-82F3-096506C38B3E}"/>
                </a:ext>
              </a:extLst>
            </p:cNvPr>
            <p:cNvSpPr/>
            <p:nvPr/>
          </p:nvSpPr>
          <p:spPr>
            <a:xfrm>
              <a:off x="17038115" y="24549798"/>
              <a:ext cx="12847986" cy="568234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itle 1">
              <a:extLst>
                <a:ext uri="{FF2B5EF4-FFF2-40B4-BE49-F238E27FC236}">
                  <a16:creationId xmlns:a16="http://schemas.microsoft.com/office/drawing/2014/main" id="{6AF1C975-C174-4C0F-96C4-5C0EFE1285BB}"/>
                </a:ext>
              </a:extLst>
            </p:cNvPr>
            <p:cNvSpPr txBox="1">
              <a:spLocks/>
            </p:cNvSpPr>
            <p:nvPr/>
          </p:nvSpPr>
          <p:spPr>
            <a:xfrm>
              <a:off x="18348271" y="24861106"/>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pPr algn="ctr"/>
              <a:r>
                <a:rPr lang="en-US" sz="5400" b="1" dirty="0">
                  <a:latin typeface="Microsoft Sans Serif" panose="020B0604020202020204" pitchFamily="34" charset="0"/>
                  <a:ea typeface="Microsoft Sans Serif" panose="020B0604020202020204" pitchFamily="34" charset="0"/>
                  <a:cs typeface="Microsoft Sans Serif" panose="020B0604020202020204" pitchFamily="34" charset="0"/>
                </a:rPr>
                <a:t>Safety Properties for Livelock Detection</a:t>
              </a:r>
            </a:p>
          </p:txBody>
        </p:sp>
      </p:grpSp>
      <p:sp>
        <p:nvSpPr>
          <p:cNvPr id="84" name="Rectangle: Rounded Corners 83">
            <a:extLst>
              <a:ext uri="{FF2B5EF4-FFF2-40B4-BE49-F238E27FC236}">
                <a16:creationId xmlns:a16="http://schemas.microsoft.com/office/drawing/2014/main" id="{0A499DC2-D436-43AA-9007-12ABB881C18F}"/>
              </a:ext>
            </a:extLst>
          </p:cNvPr>
          <p:cNvSpPr/>
          <p:nvPr/>
        </p:nvSpPr>
        <p:spPr>
          <a:xfrm>
            <a:off x="1243461" y="39780191"/>
            <a:ext cx="30204121" cy="3262786"/>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p:txBody>
      </p:sp>
      <p:sp>
        <p:nvSpPr>
          <p:cNvPr id="85" name="Content Placeholder 2">
            <a:extLst>
              <a:ext uri="{FF2B5EF4-FFF2-40B4-BE49-F238E27FC236}">
                <a16:creationId xmlns:a16="http://schemas.microsoft.com/office/drawing/2014/main" id="{584CB28B-743C-4CD0-B179-B8FB6292E301}"/>
              </a:ext>
            </a:extLst>
          </p:cNvPr>
          <p:cNvSpPr txBox="1">
            <a:spLocks/>
          </p:cNvSpPr>
          <p:nvPr/>
        </p:nvSpPr>
        <p:spPr>
          <a:xfrm>
            <a:off x="23542031" y="34030646"/>
            <a:ext cx="6613415" cy="4636008"/>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400" dirty="0">
                <a:solidFill>
                  <a:schemeClr val="tx1"/>
                </a:solidFill>
              </a:rPr>
              <a:t>Safety Properties were coded to check</a:t>
            </a:r>
          </a:p>
          <a:p>
            <a:pPr marL="620903" lvl="1" indent="-457200">
              <a:buFont typeface="+mj-lt"/>
              <a:buAutoNum type="arabicPeriod"/>
            </a:pPr>
            <a:r>
              <a:rPr lang="en-US" sz="2400" dirty="0"/>
              <a:t>That two mutually exclusive flags indicating sister FSM power Up and Power down scenarios are never asserted simultaneously </a:t>
            </a:r>
          </a:p>
          <a:p>
            <a:pPr marL="620903" lvl="1" indent="-457200">
              <a:buFont typeface="+mj-lt"/>
              <a:buAutoNum type="arabicPeriod"/>
            </a:pPr>
            <a:r>
              <a:rPr lang="en-US" sz="2400" dirty="0"/>
              <a:t>Relaxed properties were also added which checked that in case these flags were asserted simultaneously, they should eventually move to one or the decision within finite time</a:t>
            </a:r>
          </a:p>
          <a:p>
            <a:pPr algn="l"/>
            <a:r>
              <a:rPr lang="en-US" sz="2400" dirty="0">
                <a:solidFill>
                  <a:schemeClr val="tx1"/>
                </a:solidFill>
              </a:rPr>
              <a:t>This helped uncover scenario where sister FSM was continuously executing power up and power down states forever due to assertion of mutually exclusive events which would remain asserted simultaneously forever leading to </a:t>
            </a:r>
            <a:r>
              <a:rPr lang="en-US" sz="2400" dirty="0" err="1">
                <a:solidFill>
                  <a:schemeClr val="tx1"/>
                </a:solidFill>
              </a:rPr>
              <a:t>livelock</a:t>
            </a:r>
            <a:r>
              <a:rPr lang="en-US" sz="2400" dirty="0">
                <a:solidFill>
                  <a:schemeClr val="tx1"/>
                </a:solidFill>
              </a:rPr>
              <a:t> from which one could not recover</a:t>
            </a:r>
          </a:p>
        </p:txBody>
      </p:sp>
      <p:grpSp>
        <p:nvGrpSpPr>
          <p:cNvPr id="86" name="Group 85">
            <a:extLst>
              <a:ext uri="{FF2B5EF4-FFF2-40B4-BE49-F238E27FC236}">
                <a16:creationId xmlns:a16="http://schemas.microsoft.com/office/drawing/2014/main" id="{09519B55-C518-463C-8E41-83FDAE63FF42}"/>
              </a:ext>
            </a:extLst>
          </p:cNvPr>
          <p:cNvGrpSpPr/>
          <p:nvPr/>
        </p:nvGrpSpPr>
        <p:grpSpPr>
          <a:xfrm>
            <a:off x="16738478" y="33653234"/>
            <a:ext cx="6137563" cy="5082577"/>
            <a:chOff x="1911770" y="-137403"/>
            <a:chExt cx="4154619" cy="4085221"/>
          </a:xfrm>
        </p:grpSpPr>
        <p:sp>
          <p:nvSpPr>
            <p:cNvPr id="87" name="Oval 86">
              <a:extLst>
                <a:ext uri="{FF2B5EF4-FFF2-40B4-BE49-F238E27FC236}">
                  <a16:creationId xmlns:a16="http://schemas.microsoft.com/office/drawing/2014/main" id="{3947AC42-4E53-4E1C-887E-FC81D61F3CE0}"/>
                </a:ext>
              </a:extLst>
            </p:cNvPr>
            <p:cNvSpPr/>
            <p:nvPr/>
          </p:nvSpPr>
          <p:spPr>
            <a:xfrm>
              <a:off x="3137482" y="453006"/>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8" name="Oval 87">
              <a:extLst>
                <a:ext uri="{FF2B5EF4-FFF2-40B4-BE49-F238E27FC236}">
                  <a16:creationId xmlns:a16="http://schemas.microsoft.com/office/drawing/2014/main" id="{E55EBC57-BFF9-4607-93E6-F415DFF4E471}"/>
                </a:ext>
              </a:extLst>
            </p:cNvPr>
            <p:cNvSpPr/>
            <p:nvPr/>
          </p:nvSpPr>
          <p:spPr>
            <a:xfrm>
              <a:off x="3481429" y="776682"/>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89" name="Oval 88">
              <a:extLst>
                <a:ext uri="{FF2B5EF4-FFF2-40B4-BE49-F238E27FC236}">
                  <a16:creationId xmlns:a16="http://schemas.microsoft.com/office/drawing/2014/main" id="{34BB8D3A-A99F-457B-9FFE-C2016A26E816}"/>
                </a:ext>
              </a:extLst>
            </p:cNvPr>
            <p:cNvSpPr/>
            <p:nvPr/>
          </p:nvSpPr>
          <p:spPr>
            <a:xfrm>
              <a:off x="3482540" y="1260447"/>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0" name="Oval 89">
              <a:extLst>
                <a:ext uri="{FF2B5EF4-FFF2-40B4-BE49-F238E27FC236}">
                  <a16:creationId xmlns:a16="http://schemas.microsoft.com/office/drawing/2014/main" id="{A456EB26-2B56-45CB-97D3-9799DE0ACD40}"/>
                </a:ext>
              </a:extLst>
            </p:cNvPr>
            <p:cNvSpPr/>
            <p:nvPr/>
          </p:nvSpPr>
          <p:spPr>
            <a:xfrm>
              <a:off x="3137482" y="1521205"/>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1" name="Oval 90">
              <a:extLst>
                <a:ext uri="{FF2B5EF4-FFF2-40B4-BE49-F238E27FC236}">
                  <a16:creationId xmlns:a16="http://schemas.microsoft.com/office/drawing/2014/main" id="{BFEEF0F1-D892-4782-8BE8-263B3B1CA050}"/>
                </a:ext>
              </a:extLst>
            </p:cNvPr>
            <p:cNvSpPr/>
            <p:nvPr/>
          </p:nvSpPr>
          <p:spPr>
            <a:xfrm>
              <a:off x="2743200" y="776682"/>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92" name="Oval 91">
              <a:extLst>
                <a:ext uri="{FF2B5EF4-FFF2-40B4-BE49-F238E27FC236}">
                  <a16:creationId xmlns:a16="http://schemas.microsoft.com/office/drawing/2014/main" id="{D91C664A-165A-4A96-970B-9D758356EA67}"/>
                </a:ext>
              </a:extLst>
            </p:cNvPr>
            <p:cNvSpPr/>
            <p:nvPr/>
          </p:nvSpPr>
          <p:spPr>
            <a:xfrm>
              <a:off x="4613937" y="823520"/>
              <a:ext cx="251669" cy="22650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1</a:t>
              </a:r>
            </a:p>
          </p:txBody>
        </p:sp>
        <p:sp>
          <p:nvSpPr>
            <p:cNvPr id="93" name="Oval 92">
              <a:extLst>
                <a:ext uri="{FF2B5EF4-FFF2-40B4-BE49-F238E27FC236}">
                  <a16:creationId xmlns:a16="http://schemas.microsoft.com/office/drawing/2014/main" id="{BF861660-52B9-47C1-9371-922FC67D5481}"/>
                </a:ext>
              </a:extLst>
            </p:cNvPr>
            <p:cNvSpPr/>
            <p:nvPr/>
          </p:nvSpPr>
          <p:spPr>
            <a:xfrm>
              <a:off x="4957884" y="1147196"/>
              <a:ext cx="251669" cy="22650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2</a:t>
              </a:r>
            </a:p>
          </p:txBody>
        </p:sp>
        <p:sp>
          <p:nvSpPr>
            <p:cNvPr id="94" name="Oval 93">
              <a:extLst>
                <a:ext uri="{FF2B5EF4-FFF2-40B4-BE49-F238E27FC236}">
                  <a16:creationId xmlns:a16="http://schemas.microsoft.com/office/drawing/2014/main" id="{58D671C9-2EFD-4B80-93F6-DCFA661CEDB9}"/>
                </a:ext>
              </a:extLst>
            </p:cNvPr>
            <p:cNvSpPr/>
            <p:nvPr/>
          </p:nvSpPr>
          <p:spPr>
            <a:xfrm>
              <a:off x="4798495" y="1521205"/>
              <a:ext cx="251669" cy="22650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3</a:t>
              </a:r>
            </a:p>
          </p:txBody>
        </p:sp>
        <p:sp>
          <p:nvSpPr>
            <p:cNvPr id="95" name="Oval 94">
              <a:extLst>
                <a:ext uri="{FF2B5EF4-FFF2-40B4-BE49-F238E27FC236}">
                  <a16:creationId xmlns:a16="http://schemas.microsoft.com/office/drawing/2014/main" id="{DCD69C85-CD05-484C-B19E-5701705B138F}"/>
                </a:ext>
              </a:extLst>
            </p:cNvPr>
            <p:cNvSpPr/>
            <p:nvPr/>
          </p:nvSpPr>
          <p:spPr>
            <a:xfrm>
              <a:off x="4362268" y="1521205"/>
              <a:ext cx="251669" cy="22650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4</a:t>
              </a:r>
            </a:p>
          </p:txBody>
        </p:sp>
        <p:sp>
          <p:nvSpPr>
            <p:cNvPr id="96" name="Oval 95">
              <a:extLst>
                <a:ext uri="{FF2B5EF4-FFF2-40B4-BE49-F238E27FC236}">
                  <a16:creationId xmlns:a16="http://schemas.microsoft.com/office/drawing/2014/main" id="{276EFC21-4ED9-416A-8E21-161F4DC53C45}"/>
                </a:ext>
              </a:extLst>
            </p:cNvPr>
            <p:cNvSpPr/>
            <p:nvPr/>
          </p:nvSpPr>
          <p:spPr>
            <a:xfrm>
              <a:off x="4219655" y="1147196"/>
              <a:ext cx="251669" cy="226502"/>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5</a:t>
              </a:r>
            </a:p>
          </p:txBody>
        </p:sp>
        <p:sp>
          <p:nvSpPr>
            <p:cNvPr id="97" name="Oval 96">
              <a:extLst>
                <a:ext uri="{FF2B5EF4-FFF2-40B4-BE49-F238E27FC236}">
                  <a16:creationId xmlns:a16="http://schemas.microsoft.com/office/drawing/2014/main" id="{225935E3-DA5C-4DA7-A36B-F6DBBBBC3A02}"/>
                </a:ext>
              </a:extLst>
            </p:cNvPr>
            <p:cNvSpPr/>
            <p:nvPr/>
          </p:nvSpPr>
          <p:spPr>
            <a:xfrm>
              <a:off x="2743200" y="1242101"/>
              <a:ext cx="251669" cy="2265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cxnSp>
          <p:nvCxnSpPr>
            <p:cNvPr id="98" name="Connector: Curved 97">
              <a:extLst>
                <a:ext uri="{FF2B5EF4-FFF2-40B4-BE49-F238E27FC236}">
                  <a16:creationId xmlns:a16="http://schemas.microsoft.com/office/drawing/2014/main" id="{8004ADB1-F8A9-4B0C-8911-125C5B07342A}"/>
                </a:ext>
              </a:extLst>
            </p:cNvPr>
            <p:cNvCxnSpPr>
              <a:stCxn id="88" idx="0"/>
              <a:endCxn id="92" idx="0"/>
            </p:cNvCxnSpPr>
            <p:nvPr/>
          </p:nvCxnSpPr>
          <p:spPr>
            <a:xfrm rot="16200000" flipH="1">
              <a:off x="4150099" y="233847"/>
              <a:ext cx="46838" cy="1132508"/>
            </a:xfrm>
            <a:prstGeom prst="curvedConnector3">
              <a:avLst>
                <a:gd name="adj1" fmla="val -488065"/>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99" name="Connector: Curved 98">
              <a:extLst>
                <a:ext uri="{FF2B5EF4-FFF2-40B4-BE49-F238E27FC236}">
                  <a16:creationId xmlns:a16="http://schemas.microsoft.com/office/drawing/2014/main" id="{F6FA6715-38B6-4752-9FD1-9F52B198FCD2}"/>
                </a:ext>
              </a:extLst>
            </p:cNvPr>
            <p:cNvCxnSpPr>
              <a:stCxn id="89" idx="4"/>
              <a:endCxn id="94" idx="4"/>
            </p:cNvCxnSpPr>
            <p:nvPr/>
          </p:nvCxnSpPr>
          <p:spPr>
            <a:xfrm rot="16200000" flipH="1">
              <a:off x="4135973" y="959350"/>
              <a:ext cx="260758" cy="1315955"/>
            </a:xfrm>
            <a:prstGeom prst="curvedConnector3">
              <a:avLst>
                <a:gd name="adj1" fmla="val 187667"/>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1CFB6B2E-151F-435F-A0A6-54E901A31B67}"/>
                </a:ext>
              </a:extLst>
            </p:cNvPr>
            <p:cNvSpPr txBox="1"/>
            <p:nvPr/>
          </p:nvSpPr>
          <p:spPr>
            <a:xfrm>
              <a:off x="3642835" y="251539"/>
              <a:ext cx="1192161" cy="361258"/>
            </a:xfrm>
            <a:prstGeom prst="rect">
              <a:avLst/>
            </a:prstGeom>
            <a:noFill/>
            <a:ln>
              <a:noFill/>
            </a:ln>
          </p:spPr>
          <p:txBody>
            <a:bodyPr wrap="none" lIns="137160" tIns="91440" rIns="0" bIns="91440" rtlCol="0">
              <a:spAutoFit/>
            </a:bodyPr>
            <a:lstStyle/>
            <a:p>
              <a:pPr algn="l">
                <a:lnSpc>
                  <a:spcPct val="95000"/>
                </a:lnSpc>
                <a:spcBef>
                  <a:spcPts val="1200"/>
                </a:spcBef>
              </a:pP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Ctrl Signal A</a:t>
              </a:r>
            </a:p>
          </p:txBody>
        </p:sp>
        <p:cxnSp>
          <p:nvCxnSpPr>
            <p:cNvPr id="101" name="Connector: Curved 100">
              <a:extLst>
                <a:ext uri="{FF2B5EF4-FFF2-40B4-BE49-F238E27FC236}">
                  <a16:creationId xmlns:a16="http://schemas.microsoft.com/office/drawing/2014/main" id="{7816A721-325B-4C30-8DAD-2E55D853BE7A}"/>
                </a:ext>
              </a:extLst>
            </p:cNvPr>
            <p:cNvCxnSpPr>
              <a:stCxn id="87" idx="6"/>
              <a:endCxn id="88" idx="1"/>
            </p:cNvCxnSpPr>
            <p:nvPr/>
          </p:nvCxnSpPr>
          <p:spPr>
            <a:xfrm>
              <a:off x="3389151" y="566257"/>
              <a:ext cx="129134" cy="243595"/>
            </a:xfrm>
            <a:prstGeom prst="curvedConnector2">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02" name="Connector: Curved 101">
              <a:extLst>
                <a:ext uri="{FF2B5EF4-FFF2-40B4-BE49-F238E27FC236}">
                  <a16:creationId xmlns:a16="http://schemas.microsoft.com/office/drawing/2014/main" id="{10A508A8-0E82-4FEE-A900-F099FAC1D962}"/>
                </a:ext>
              </a:extLst>
            </p:cNvPr>
            <p:cNvCxnSpPr>
              <a:stCxn id="88" idx="4"/>
              <a:endCxn id="89" idx="0"/>
            </p:cNvCxnSpPr>
            <p:nvPr/>
          </p:nvCxnSpPr>
          <p:spPr>
            <a:xfrm rot="16200000" flipH="1">
              <a:off x="3479188" y="1131259"/>
              <a:ext cx="257263" cy="1111"/>
            </a:xfrm>
            <a:prstGeom prst="curvedConnector3">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03" name="Connector: Curved 102">
              <a:extLst>
                <a:ext uri="{FF2B5EF4-FFF2-40B4-BE49-F238E27FC236}">
                  <a16:creationId xmlns:a16="http://schemas.microsoft.com/office/drawing/2014/main" id="{41A7690E-01CB-4841-B64E-FD140AB63B96}"/>
                </a:ext>
              </a:extLst>
            </p:cNvPr>
            <p:cNvCxnSpPr>
              <a:stCxn id="89" idx="4"/>
              <a:endCxn id="90" idx="6"/>
            </p:cNvCxnSpPr>
            <p:nvPr/>
          </p:nvCxnSpPr>
          <p:spPr>
            <a:xfrm rot="5400000">
              <a:off x="3425010" y="1451090"/>
              <a:ext cx="147507" cy="219224"/>
            </a:xfrm>
            <a:prstGeom prst="curvedConnector2">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04" name="Connector: Curved 103">
              <a:extLst>
                <a:ext uri="{FF2B5EF4-FFF2-40B4-BE49-F238E27FC236}">
                  <a16:creationId xmlns:a16="http://schemas.microsoft.com/office/drawing/2014/main" id="{56B1C6D8-FF4F-4C69-BD0E-B6D285CA964E}"/>
                </a:ext>
              </a:extLst>
            </p:cNvPr>
            <p:cNvCxnSpPr>
              <a:stCxn id="90" idx="2"/>
              <a:endCxn id="97" idx="5"/>
            </p:cNvCxnSpPr>
            <p:nvPr/>
          </p:nvCxnSpPr>
          <p:spPr>
            <a:xfrm rot="10800000">
              <a:off x="2958014" y="1435434"/>
              <a:ext cx="179469" cy="199023"/>
            </a:xfrm>
            <a:prstGeom prst="curvedConnector2">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05" name="Connector: Curved 104">
              <a:extLst>
                <a:ext uri="{FF2B5EF4-FFF2-40B4-BE49-F238E27FC236}">
                  <a16:creationId xmlns:a16="http://schemas.microsoft.com/office/drawing/2014/main" id="{F8B91A82-A720-4AF8-94DD-4E9E4C36EA5C}"/>
                </a:ext>
              </a:extLst>
            </p:cNvPr>
            <p:cNvCxnSpPr>
              <a:cxnSpLocks/>
              <a:stCxn id="97" idx="0"/>
              <a:endCxn id="91" idx="4"/>
            </p:cNvCxnSpPr>
            <p:nvPr/>
          </p:nvCxnSpPr>
          <p:spPr>
            <a:xfrm rot="5400000" flipH="1" flipV="1">
              <a:off x="2749577" y="1122643"/>
              <a:ext cx="238917" cy="12700"/>
            </a:xfrm>
            <a:prstGeom prst="curvedConnector3">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06" name="Connector: Curved 105">
              <a:extLst>
                <a:ext uri="{FF2B5EF4-FFF2-40B4-BE49-F238E27FC236}">
                  <a16:creationId xmlns:a16="http://schemas.microsoft.com/office/drawing/2014/main" id="{09FAE6FB-EFA5-4465-ADAD-9A89DE72C48B}"/>
                </a:ext>
              </a:extLst>
            </p:cNvPr>
            <p:cNvCxnSpPr>
              <a:stCxn id="91" idx="0"/>
              <a:endCxn id="87" idx="2"/>
            </p:cNvCxnSpPr>
            <p:nvPr/>
          </p:nvCxnSpPr>
          <p:spPr>
            <a:xfrm rot="5400000" flipH="1" flipV="1">
              <a:off x="2898046" y="537247"/>
              <a:ext cx="210425" cy="268447"/>
            </a:xfrm>
            <a:prstGeom prst="curvedConnector2">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055DAECE-97FD-41BC-9215-CB2257DDA6C0}"/>
                </a:ext>
              </a:extLst>
            </p:cNvPr>
            <p:cNvSpPr txBox="1"/>
            <p:nvPr/>
          </p:nvSpPr>
          <p:spPr>
            <a:xfrm>
              <a:off x="3607263" y="1900237"/>
              <a:ext cx="1159846" cy="361258"/>
            </a:xfrm>
            <a:prstGeom prst="rect">
              <a:avLst/>
            </a:prstGeom>
            <a:noFill/>
            <a:ln>
              <a:noFill/>
            </a:ln>
          </p:spPr>
          <p:txBody>
            <a:bodyPr wrap="none" lIns="137160" tIns="91440" rIns="0" bIns="91440" rtlCol="0">
              <a:spAutoFit/>
            </a:bodyPr>
            <a:lstStyle/>
            <a:p>
              <a:pPr algn="l">
                <a:lnSpc>
                  <a:spcPct val="95000"/>
                </a:lnSpc>
                <a:spcBef>
                  <a:spcPts val="1200"/>
                </a:spcBef>
              </a:pPr>
              <a:r>
                <a:rPr lang="en-US"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Ctrl signal B</a:t>
              </a:r>
            </a:p>
          </p:txBody>
        </p:sp>
        <p:sp>
          <p:nvSpPr>
            <p:cNvPr id="108" name="Arc 107">
              <a:extLst>
                <a:ext uri="{FF2B5EF4-FFF2-40B4-BE49-F238E27FC236}">
                  <a16:creationId xmlns:a16="http://schemas.microsoft.com/office/drawing/2014/main" id="{1FE0E6A6-5C91-4CCF-92A1-7AAFD7E18BDD}"/>
                </a:ext>
              </a:extLst>
            </p:cNvPr>
            <p:cNvSpPr/>
            <p:nvPr/>
          </p:nvSpPr>
          <p:spPr>
            <a:xfrm>
              <a:off x="4705106" y="718117"/>
              <a:ext cx="912172" cy="971025"/>
            </a:xfrm>
            <a:prstGeom prst="arc">
              <a:avLst>
                <a:gd name="adj1" fmla="val 16200000"/>
                <a:gd name="adj2" fmla="val 5720919"/>
              </a:avLst>
            </a:prstGeom>
            <a:ln w="12700" cap="rnd">
              <a:solidFill>
                <a:schemeClr val="tx1"/>
              </a:solidFill>
              <a:prstDash val="dash"/>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09" name="TextBox 108">
              <a:extLst>
                <a:ext uri="{FF2B5EF4-FFF2-40B4-BE49-F238E27FC236}">
                  <a16:creationId xmlns:a16="http://schemas.microsoft.com/office/drawing/2014/main" id="{770F4C9E-4B71-4E7E-8AD7-A818025AA836}"/>
                </a:ext>
              </a:extLst>
            </p:cNvPr>
            <p:cNvSpPr txBox="1"/>
            <p:nvPr/>
          </p:nvSpPr>
          <p:spPr>
            <a:xfrm rot="5400000">
              <a:off x="5200020" y="1007302"/>
              <a:ext cx="1066084" cy="400709"/>
            </a:xfrm>
            <a:prstGeom prst="rect">
              <a:avLst/>
            </a:prstGeom>
            <a:noFill/>
            <a:ln>
              <a:noFill/>
            </a:ln>
          </p:spPr>
          <p:txBody>
            <a:bodyPr wrap="none" lIns="137160" tIns="91440" rIns="0" bIns="91440" rtlCol="0">
              <a:spAutoFit/>
            </a:bodyPr>
            <a:lstStyle/>
            <a:p>
              <a:pPr algn="l">
                <a:lnSpc>
                  <a:spcPct val="95000"/>
                </a:lnSpc>
                <a:spcBef>
                  <a:spcPts val="1200"/>
                </a:spcBef>
              </a:pPr>
              <a:r>
                <a:rPr lang="en-US" sz="20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Power ON</a:t>
              </a:r>
            </a:p>
          </p:txBody>
        </p:sp>
        <p:sp>
          <p:nvSpPr>
            <p:cNvPr id="110" name="Arc 109">
              <a:extLst>
                <a:ext uri="{FF2B5EF4-FFF2-40B4-BE49-F238E27FC236}">
                  <a16:creationId xmlns:a16="http://schemas.microsoft.com/office/drawing/2014/main" id="{7A0617FD-F2BB-4357-9EDD-1116F2DD3BDF}"/>
                </a:ext>
              </a:extLst>
            </p:cNvPr>
            <p:cNvSpPr/>
            <p:nvPr/>
          </p:nvSpPr>
          <p:spPr>
            <a:xfrm rot="10286420">
              <a:off x="4070808" y="869839"/>
              <a:ext cx="912172" cy="971025"/>
            </a:xfrm>
            <a:prstGeom prst="arc">
              <a:avLst>
                <a:gd name="adj1" fmla="val 16200000"/>
                <a:gd name="adj2" fmla="val 5720919"/>
              </a:avLst>
            </a:prstGeom>
            <a:ln w="12700" cap="rnd">
              <a:solidFill>
                <a:schemeClr val="tx1"/>
              </a:solidFill>
              <a:prstDash val="dash"/>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111" name="TextBox 110">
              <a:extLst>
                <a:ext uri="{FF2B5EF4-FFF2-40B4-BE49-F238E27FC236}">
                  <a16:creationId xmlns:a16="http://schemas.microsoft.com/office/drawing/2014/main" id="{A30B9A1A-F5D4-403B-92B2-A16F69DEC156}"/>
                </a:ext>
              </a:extLst>
            </p:cNvPr>
            <p:cNvSpPr txBox="1"/>
            <p:nvPr/>
          </p:nvSpPr>
          <p:spPr>
            <a:xfrm rot="16200000">
              <a:off x="3436776" y="1109777"/>
              <a:ext cx="1110052" cy="376149"/>
            </a:xfrm>
            <a:prstGeom prst="rect">
              <a:avLst/>
            </a:prstGeom>
            <a:noFill/>
            <a:ln>
              <a:noFill/>
            </a:ln>
          </p:spPr>
          <p:txBody>
            <a:bodyPr wrap="none" lIns="137160" tIns="91440" rIns="0" bIns="91440" rtlCol="0">
              <a:spAutoFit/>
            </a:bodyPr>
            <a:lstStyle/>
            <a:p>
              <a:pPr algn="l">
                <a:lnSpc>
                  <a:spcPct val="95000"/>
                </a:lnSpc>
                <a:spcBef>
                  <a:spcPts val="1200"/>
                </a:spcBef>
              </a:pPr>
              <a:r>
                <a:rPr lang="en-US"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Power OFF </a:t>
              </a:r>
            </a:p>
          </p:txBody>
        </p:sp>
        <p:sp>
          <p:nvSpPr>
            <p:cNvPr id="112" name="TextBox 111">
              <a:extLst>
                <a:ext uri="{FF2B5EF4-FFF2-40B4-BE49-F238E27FC236}">
                  <a16:creationId xmlns:a16="http://schemas.microsoft.com/office/drawing/2014/main" id="{2C66F659-FF85-4D2F-9023-DDC9C8F86488}"/>
                </a:ext>
              </a:extLst>
            </p:cNvPr>
            <p:cNvSpPr txBox="1"/>
            <p:nvPr/>
          </p:nvSpPr>
          <p:spPr>
            <a:xfrm>
              <a:off x="1911770" y="2265624"/>
              <a:ext cx="4154619" cy="1682194"/>
            </a:xfrm>
            <a:prstGeom prst="rect">
              <a:avLst/>
            </a:prstGeom>
            <a:noFill/>
            <a:ln>
              <a:noFill/>
            </a:ln>
          </p:spPr>
          <p:txBody>
            <a:bodyPr wrap="square" lIns="137160" tIns="91440" rIns="0" bIns="91440" rtlCol="0">
              <a:spAutoFit/>
            </a:bodyPr>
            <a:lstStyle/>
            <a:p>
              <a:pPr algn="l">
                <a:lnSpc>
                  <a:spcPct val="95000"/>
                </a:lnSpc>
                <a:spcBef>
                  <a:spcPts val="1200"/>
                </a:spcBef>
              </a:pPr>
              <a:r>
                <a:rPr lang="en-US" sz="24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A &amp; B if asserted together causes continuous execution of sister FSM </a:t>
              </a:r>
            </a:p>
            <a:p>
              <a:pPr marL="285750" indent="-285750" algn="l">
                <a:lnSpc>
                  <a:spcPct val="95000"/>
                </a:lnSpc>
                <a:spcBef>
                  <a:spcPts val="1200"/>
                </a:spcBef>
                <a:buFont typeface="Arial" panose="020B0604020202020204" pitchFamily="34" charset="0"/>
                <a:buChar char="•"/>
              </a:pPr>
              <a:r>
                <a:rPr lang="en-US" sz="24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Appearance of forward progress while actually it is stuck in </a:t>
              </a:r>
              <a:r>
                <a:rPr lang="en-US" sz="2400" dirty="0" err="1">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livelock</a:t>
              </a:r>
              <a:r>
                <a:rPr lang="en-US" sz="2400"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 situation with no way of exiting/stopping the FSM</a:t>
              </a:r>
            </a:p>
          </p:txBody>
        </p:sp>
        <p:sp>
          <p:nvSpPr>
            <p:cNvPr id="113" name="TextBox 112">
              <a:extLst>
                <a:ext uri="{FF2B5EF4-FFF2-40B4-BE49-F238E27FC236}">
                  <a16:creationId xmlns:a16="http://schemas.microsoft.com/office/drawing/2014/main" id="{DB2942AD-9A61-4B61-B2EC-3ED4DCBAC8AA}"/>
                </a:ext>
              </a:extLst>
            </p:cNvPr>
            <p:cNvSpPr txBox="1"/>
            <p:nvPr/>
          </p:nvSpPr>
          <p:spPr>
            <a:xfrm>
              <a:off x="2483056" y="-96386"/>
              <a:ext cx="1372588" cy="384846"/>
            </a:xfrm>
            <a:prstGeom prst="rect">
              <a:avLst/>
            </a:prstGeom>
            <a:noFill/>
            <a:ln>
              <a:noFill/>
            </a:ln>
          </p:spPr>
          <p:txBody>
            <a:bodyPr wrap="none" lIns="137160" tIns="91440" rIns="0" bIns="91440" rtlCol="0">
              <a:spAutoFit/>
            </a:bodyPr>
            <a:lstStyle/>
            <a:p>
              <a:pPr algn="l">
                <a:lnSpc>
                  <a:spcPct val="95000"/>
                </a:lnSpc>
                <a:spcBef>
                  <a:spcPts val="1200"/>
                </a:spcBef>
              </a:pPr>
              <a:r>
                <a:rPr lang="en-US" sz="20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Primary FSM</a:t>
              </a:r>
            </a:p>
          </p:txBody>
        </p:sp>
        <p:sp>
          <p:nvSpPr>
            <p:cNvPr id="114" name="TextBox 113">
              <a:extLst>
                <a:ext uri="{FF2B5EF4-FFF2-40B4-BE49-F238E27FC236}">
                  <a16:creationId xmlns:a16="http://schemas.microsoft.com/office/drawing/2014/main" id="{7AFAB1F6-D4F4-4E8E-B3BC-E9C429074C11}"/>
                </a:ext>
              </a:extLst>
            </p:cNvPr>
            <p:cNvSpPr txBox="1"/>
            <p:nvPr/>
          </p:nvSpPr>
          <p:spPr>
            <a:xfrm>
              <a:off x="4322669" y="-137403"/>
              <a:ext cx="1392784" cy="432020"/>
            </a:xfrm>
            <a:prstGeom prst="rect">
              <a:avLst/>
            </a:prstGeom>
            <a:noFill/>
            <a:ln>
              <a:noFill/>
            </a:ln>
          </p:spPr>
          <p:txBody>
            <a:bodyPr wrap="none" lIns="137160" tIns="91440" rIns="0" bIns="91440" rtlCol="0">
              <a:spAutoFit/>
            </a:bodyPr>
            <a:lstStyle/>
            <a:p>
              <a:pPr algn="l">
                <a:lnSpc>
                  <a:spcPct val="95000"/>
                </a:lnSpc>
                <a:spcBef>
                  <a:spcPts val="1200"/>
                </a:spcBef>
              </a:pPr>
              <a:r>
                <a:rPr lang="en-US" sz="2400" b="1" dirty="0">
                  <a:solidFill>
                    <a:schemeClr val="tx1"/>
                  </a:solidFill>
                  <a:latin typeface="Microsoft Sans Serif" panose="020B0604020202020204" pitchFamily="34" charset="0"/>
                  <a:ea typeface="Microsoft Sans Serif" panose="020B0604020202020204" pitchFamily="34" charset="0"/>
                  <a:cs typeface="Microsoft Sans Serif" panose="020B0604020202020204" pitchFamily="34" charset="0"/>
                </a:rPr>
                <a:t>Sister FSM</a:t>
              </a:r>
            </a:p>
          </p:txBody>
        </p:sp>
      </p:grpSp>
      <p:sp>
        <p:nvSpPr>
          <p:cNvPr id="115" name="Content Placeholder 2">
            <a:extLst>
              <a:ext uri="{FF2B5EF4-FFF2-40B4-BE49-F238E27FC236}">
                <a16:creationId xmlns:a16="http://schemas.microsoft.com/office/drawing/2014/main" id="{2C7CA270-C0B4-4F4F-92B5-6A946A1638D7}"/>
              </a:ext>
            </a:extLst>
          </p:cNvPr>
          <p:cNvSpPr txBox="1">
            <a:spLocks/>
          </p:cNvSpPr>
          <p:nvPr/>
        </p:nvSpPr>
        <p:spPr>
          <a:xfrm>
            <a:off x="8064663" y="33573680"/>
            <a:ext cx="6822805" cy="4952351"/>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800" dirty="0">
                <a:solidFill>
                  <a:schemeClr val="tx1"/>
                </a:solidFill>
              </a:rPr>
              <a:t>Properties were coded which checked</a:t>
            </a:r>
          </a:p>
          <a:p>
            <a:pPr lvl="2"/>
            <a:r>
              <a:rPr lang="en-US" sz="2800" dirty="0"/>
              <a:t>Forward progress of Power Down/Power Up decision each time the entire sequence of votes were seen</a:t>
            </a:r>
          </a:p>
          <a:p>
            <a:pPr algn="l"/>
            <a:r>
              <a:rPr lang="en-US" sz="2800" dirty="0">
                <a:solidFill>
                  <a:schemeClr val="tx1"/>
                </a:solidFill>
              </a:rPr>
              <a:t>Uncovered corner case deadlock scenarios where the controller FSM remained stuck in a given state infinitely despite all votes arriving </a:t>
            </a:r>
          </a:p>
          <a:p>
            <a:pPr algn="l"/>
            <a:r>
              <a:rPr lang="en-US" sz="2800" dirty="0">
                <a:solidFill>
                  <a:schemeClr val="tx1"/>
                </a:solidFill>
              </a:rPr>
              <a:t>Deadlock was seen when internal control flags were cleared inappropriately due to corner case scenario </a:t>
            </a:r>
          </a:p>
          <a:p>
            <a:pPr algn="l"/>
            <a:endParaRPr lang="en-US" sz="2800" dirty="0">
              <a:solidFill>
                <a:schemeClr val="tx1"/>
              </a:solidFill>
            </a:endParaRPr>
          </a:p>
          <a:p>
            <a:pPr algn="l"/>
            <a:endParaRPr lang="en-US" sz="2800" dirty="0">
              <a:solidFill>
                <a:schemeClr val="tx1"/>
              </a:solidFill>
            </a:endParaRPr>
          </a:p>
        </p:txBody>
      </p:sp>
      <p:grpSp>
        <p:nvGrpSpPr>
          <p:cNvPr id="116" name="Group 115">
            <a:extLst>
              <a:ext uri="{FF2B5EF4-FFF2-40B4-BE49-F238E27FC236}">
                <a16:creationId xmlns:a16="http://schemas.microsoft.com/office/drawing/2014/main" id="{BF15CFAD-2ABB-4B5B-92B0-C1638552B389}"/>
              </a:ext>
            </a:extLst>
          </p:cNvPr>
          <p:cNvGrpSpPr/>
          <p:nvPr/>
        </p:nvGrpSpPr>
        <p:grpSpPr>
          <a:xfrm>
            <a:off x="2955461" y="33584941"/>
            <a:ext cx="3843643" cy="4197730"/>
            <a:chOff x="808566" y="1137630"/>
            <a:chExt cx="3843643" cy="4197730"/>
          </a:xfrm>
        </p:grpSpPr>
        <p:sp>
          <p:nvSpPr>
            <p:cNvPr id="117" name="Oval 116">
              <a:extLst>
                <a:ext uri="{FF2B5EF4-FFF2-40B4-BE49-F238E27FC236}">
                  <a16:creationId xmlns:a16="http://schemas.microsoft.com/office/drawing/2014/main" id="{17F2D8D4-8DF5-4C1C-B0C9-1D57ECFA296E}"/>
                </a:ext>
              </a:extLst>
            </p:cNvPr>
            <p:cNvSpPr/>
            <p:nvPr/>
          </p:nvSpPr>
          <p:spPr>
            <a:xfrm>
              <a:off x="1875368" y="1137630"/>
              <a:ext cx="882315" cy="7700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18" name="Oval 117">
              <a:extLst>
                <a:ext uri="{FF2B5EF4-FFF2-40B4-BE49-F238E27FC236}">
                  <a16:creationId xmlns:a16="http://schemas.microsoft.com/office/drawing/2014/main" id="{FE842A94-ACB6-4CBE-BB13-A3B7FCF569BD}"/>
                </a:ext>
              </a:extLst>
            </p:cNvPr>
            <p:cNvSpPr/>
            <p:nvPr/>
          </p:nvSpPr>
          <p:spPr>
            <a:xfrm>
              <a:off x="855133" y="2213411"/>
              <a:ext cx="805222" cy="76601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19" name="Oval 118">
              <a:extLst>
                <a:ext uri="{FF2B5EF4-FFF2-40B4-BE49-F238E27FC236}">
                  <a16:creationId xmlns:a16="http://schemas.microsoft.com/office/drawing/2014/main" id="{52FE9F1A-A2D6-4894-9308-1F331808EEE0}"/>
                </a:ext>
              </a:extLst>
            </p:cNvPr>
            <p:cNvSpPr/>
            <p:nvPr/>
          </p:nvSpPr>
          <p:spPr>
            <a:xfrm>
              <a:off x="3304672" y="1907651"/>
              <a:ext cx="882315" cy="7700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0" name="Oval 119">
              <a:extLst>
                <a:ext uri="{FF2B5EF4-FFF2-40B4-BE49-F238E27FC236}">
                  <a16:creationId xmlns:a16="http://schemas.microsoft.com/office/drawing/2014/main" id="{637CD945-4BE1-490F-B08D-A6E4453B5F02}"/>
                </a:ext>
              </a:extLst>
            </p:cNvPr>
            <p:cNvSpPr/>
            <p:nvPr/>
          </p:nvSpPr>
          <p:spPr>
            <a:xfrm>
              <a:off x="3769894" y="3287025"/>
              <a:ext cx="882315" cy="77002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1" name="Oval 120">
              <a:extLst>
                <a:ext uri="{FF2B5EF4-FFF2-40B4-BE49-F238E27FC236}">
                  <a16:creationId xmlns:a16="http://schemas.microsoft.com/office/drawing/2014/main" id="{E577B953-748D-4898-B1D0-F4A6D78E7D62}"/>
                </a:ext>
              </a:extLst>
            </p:cNvPr>
            <p:cNvSpPr/>
            <p:nvPr/>
          </p:nvSpPr>
          <p:spPr>
            <a:xfrm>
              <a:off x="2422357" y="4565339"/>
              <a:ext cx="882315" cy="7700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22" name="Oval 121">
              <a:extLst>
                <a:ext uri="{FF2B5EF4-FFF2-40B4-BE49-F238E27FC236}">
                  <a16:creationId xmlns:a16="http://schemas.microsoft.com/office/drawing/2014/main" id="{907BDD20-3553-464B-AC77-52228250E32F}"/>
                </a:ext>
              </a:extLst>
            </p:cNvPr>
            <p:cNvSpPr/>
            <p:nvPr/>
          </p:nvSpPr>
          <p:spPr>
            <a:xfrm>
              <a:off x="808566" y="3576952"/>
              <a:ext cx="882315" cy="77002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cxnSp>
          <p:nvCxnSpPr>
            <p:cNvPr id="123" name="Straight Arrow Connector 122">
              <a:extLst>
                <a:ext uri="{FF2B5EF4-FFF2-40B4-BE49-F238E27FC236}">
                  <a16:creationId xmlns:a16="http://schemas.microsoft.com/office/drawing/2014/main" id="{ABFAC07F-5BC7-4F1D-A0EE-5F1E3C51C757}"/>
                </a:ext>
              </a:extLst>
            </p:cNvPr>
            <p:cNvCxnSpPr>
              <a:stCxn id="119" idx="3"/>
              <a:endCxn id="118" idx="6"/>
            </p:cNvCxnSpPr>
            <p:nvPr/>
          </p:nvCxnSpPr>
          <p:spPr>
            <a:xfrm flipH="1">
              <a:off x="1660355" y="2564905"/>
              <a:ext cx="1773529" cy="31512"/>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A69F7528-5C9F-4B3F-A356-9804BEBC7BB4}"/>
                </a:ext>
              </a:extLst>
            </p:cNvPr>
            <p:cNvCxnSpPr>
              <a:cxnSpLocks/>
              <a:stCxn id="120" idx="4"/>
              <a:endCxn id="121" idx="6"/>
            </p:cNvCxnSpPr>
            <p:nvPr/>
          </p:nvCxnSpPr>
          <p:spPr>
            <a:xfrm flipH="1">
              <a:off x="3304672" y="4057046"/>
              <a:ext cx="906380" cy="893304"/>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1DA3995C-9EC6-491A-96D1-79D6A7EE6542}"/>
                </a:ext>
              </a:extLst>
            </p:cNvPr>
            <p:cNvCxnSpPr>
              <a:stCxn id="121" idx="2"/>
              <a:endCxn id="122" idx="5"/>
            </p:cNvCxnSpPr>
            <p:nvPr/>
          </p:nvCxnSpPr>
          <p:spPr>
            <a:xfrm flipH="1" flipV="1">
              <a:off x="1561669" y="4234206"/>
              <a:ext cx="860688" cy="716144"/>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5499A2F6-4220-4B9C-B8DA-FE8325808BC8}"/>
                </a:ext>
              </a:extLst>
            </p:cNvPr>
            <p:cNvCxnSpPr>
              <a:stCxn id="122" idx="0"/>
              <a:endCxn id="118" idx="4"/>
            </p:cNvCxnSpPr>
            <p:nvPr/>
          </p:nvCxnSpPr>
          <p:spPr>
            <a:xfrm flipV="1">
              <a:off x="1249724" y="2979422"/>
              <a:ext cx="8020" cy="597530"/>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570E8248-76C5-40EE-B4EA-807B4C348E3D}"/>
                </a:ext>
              </a:extLst>
            </p:cNvPr>
            <p:cNvCxnSpPr>
              <a:stCxn id="118" idx="0"/>
              <a:endCxn id="117" idx="3"/>
            </p:cNvCxnSpPr>
            <p:nvPr/>
          </p:nvCxnSpPr>
          <p:spPr>
            <a:xfrm flipV="1">
              <a:off x="1257744" y="1794884"/>
              <a:ext cx="746836" cy="418527"/>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A879CFDD-99FD-4112-BB67-80CF17C15517}"/>
                </a:ext>
              </a:extLst>
            </p:cNvPr>
            <p:cNvCxnSpPr>
              <a:stCxn id="120" idx="2"/>
              <a:endCxn id="118" idx="5"/>
            </p:cNvCxnSpPr>
            <p:nvPr/>
          </p:nvCxnSpPr>
          <p:spPr>
            <a:xfrm flipH="1" flipV="1">
              <a:off x="1542433" y="2867242"/>
              <a:ext cx="2227461" cy="804794"/>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A1311097-1298-4B65-8B3C-17B475D5FF76}"/>
                </a:ext>
              </a:extLst>
            </p:cNvPr>
            <p:cNvCxnSpPr>
              <a:stCxn id="117" idx="6"/>
              <a:endCxn id="119" idx="1"/>
            </p:cNvCxnSpPr>
            <p:nvPr/>
          </p:nvCxnSpPr>
          <p:spPr>
            <a:xfrm>
              <a:off x="2757683" y="1522641"/>
              <a:ext cx="676201" cy="497777"/>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2C9854D1-7992-4FF2-8263-51E01B22469E}"/>
                </a:ext>
              </a:extLst>
            </p:cNvPr>
            <p:cNvCxnSpPr>
              <a:stCxn id="119" idx="5"/>
              <a:endCxn id="120" idx="0"/>
            </p:cNvCxnSpPr>
            <p:nvPr/>
          </p:nvCxnSpPr>
          <p:spPr>
            <a:xfrm>
              <a:off x="4057775" y="2564905"/>
              <a:ext cx="153277" cy="722120"/>
            </a:xfrm>
            <a:prstGeom prst="straightConnector1">
              <a:avLst/>
            </a:prstGeom>
            <a:ln w="12700" cap="rnd">
              <a:solidFill>
                <a:schemeClr val="tx1"/>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BB69089E-4B97-4AA1-8342-7772571B214F}"/>
                </a:ext>
              </a:extLst>
            </p:cNvPr>
            <p:cNvSpPr txBox="1"/>
            <p:nvPr/>
          </p:nvSpPr>
          <p:spPr>
            <a:xfrm>
              <a:off x="3715937" y="4346973"/>
              <a:ext cx="728405"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t>F</a:t>
              </a:r>
              <a:r>
                <a:rPr lang="en-US" sz="1600" b="1" dirty="0">
                  <a:solidFill>
                    <a:schemeClr val="tx1"/>
                  </a:solidFill>
                </a:rPr>
                <a:t>lag A</a:t>
              </a:r>
            </a:p>
          </p:txBody>
        </p:sp>
      </p:grpSp>
      <p:sp>
        <p:nvSpPr>
          <p:cNvPr id="132" name="TextBox 131">
            <a:extLst>
              <a:ext uri="{FF2B5EF4-FFF2-40B4-BE49-F238E27FC236}">
                <a16:creationId xmlns:a16="http://schemas.microsoft.com/office/drawing/2014/main" id="{BB1C770A-C26B-4257-B3A9-D7A9ED98A5AF}"/>
              </a:ext>
            </a:extLst>
          </p:cNvPr>
          <p:cNvSpPr txBox="1"/>
          <p:nvPr/>
        </p:nvSpPr>
        <p:spPr>
          <a:xfrm>
            <a:off x="2221498" y="37895140"/>
            <a:ext cx="6042360" cy="923330"/>
          </a:xfrm>
          <a:prstGeom prst="rect">
            <a:avLst/>
          </a:prstGeom>
          <a:noFill/>
          <a:ln>
            <a:noFill/>
          </a:ln>
        </p:spPr>
        <p:txBody>
          <a:bodyPr wrap="none" lIns="137160" tIns="91440" rIns="0" bIns="91440" rtlCol="0">
            <a:spAutoFit/>
          </a:bodyPr>
          <a:lstStyle/>
          <a:p>
            <a:pPr algn="ctr">
              <a:lnSpc>
                <a:spcPct val="95000"/>
              </a:lnSpc>
              <a:spcBef>
                <a:spcPts val="1200"/>
              </a:spcBef>
            </a:pPr>
            <a:r>
              <a:rPr lang="en-US" sz="2000" b="1" dirty="0">
                <a:solidFill>
                  <a:schemeClr val="tx1"/>
                </a:solidFill>
              </a:rPr>
              <a:t>Flag A cleared incorrectly in corner-case </a:t>
            </a:r>
          </a:p>
          <a:p>
            <a:pPr algn="ctr">
              <a:lnSpc>
                <a:spcPct val="95000"/>
              </a:lnSpc>
              <a:spcBef>
                <a:spcPts val="1200"/>
              </a:spcBef>
            </a:pPr>
            <a:r>
              <a:rPr lang="en-US" sz="2000" b="1" dirty="0">
                <a:solidFill>
                  <a:schemeClr val="tx1"/>
                </a:solidFill>
              </a:rPr>
              <a:t>scenario causing unrecoverable deadlock scenario</a:t>
            </a:r>
          </a:p>
        </p:txBody>
      </p:sp>
      <p:sp>
        <p:nvSpPr>
          <p:cNvPr id="133" name="Content Placeholder 2">
            <a:extLst>
              <a:ext uri="{FF2B5EF4-FFF2-40B4-BE49-F238E27FC236}">
                <a16:creationId xmlns:a16="http://schemas.microsoft.com/office/drawing/2014/main" id="{F9D90B04-FAF4-416A-A59D-8558B7221957}"/>
              </a:ext>
            </a:extLst>
          </p:cNvPr>
          <p:cNvSpPr txBox="1">
            <a:spLocks/>
          </p:cNvSpPr>
          <p:nvPr/>
        </p:nvSpPr>
        <p:spPr>
          <a:xfrm>
            <a:off x="9487065" y="29122611"/>
            <a:ext cx="5244909" cy="844652"/>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000" b="1" dirty="0">
                <a:solidFill>
                  <a:schemeClr val="tx1"/>
                </a:solidFill>
              </a:rPr>
              <a:t>Advantages:</a:t>
            </a:r>
          </a:p>
          <a:p>
            <a:pPr lvl="1"/>
            <a:r>
              <a:rPr lang="en-US" sz="2000" dirty="0"/>
              <a:t>Helps test coded properties against a large set of inputs</a:t>
            </a:r>
          </a:p>
          <a:p>
            <a:pPr lvl="1"/>
            <a:r>
              <a:rPr lang="en-US" sz="2000" dirty="0"/>
              <a:t>Helps uncover corner case scenarios which are difficult to hit in simulation which cause design issues</a:t>
            </a:r>
          </a:p>
          <a:p>
            <a:pPr lvl="1"/>
            <a:r>
              <a:rPr lang="en-US" sz="2000" dirty="0"/>
              <a:t>Reduces the chance of accidentally filtering out a strictly legal scenario due to accidental over-constraint</a:t>
            </a:r>
          </a:p>
          <a:p>
            <a:pPr algn="l"/>
            <a:r>
              <a:rPr lang="en-US" sz="2000" b="1" dirty="0">
                <a:solidFill>
                  <a:schemeClr val="tx1"/>
                </a:solidFill>
              </a:rPr>
              <a:t>Disadvantages:</a:t>
            </a:r>
          </a:p>
          <a:p>
            <a:pPr lvl="1"/>
            <a:r>
              <a:rPr lang="en-US" sz="2000" dirty="0"/>
              <a:t>Can lead to seeing several false failures due to the extra input scenarios checked which are not strictly legal </a:t>
            </a:r>
          </a:p>
          <a:p>
            <a:pPr lvl="4"/>
            <a:endParaRPr lang="en-US" sz="2000" dirty="0"/>
          </a:p>
          <a:p>
            <a:pPr marL="163703" lvl="1"/>
            <a:r>
              <a:rPr lang="en-US" sz="2000" dirty="0"/>
              <a:t> </a:t>
            </a:r>
          </a:p>
        </p:txBody>
      </p:sp>
      <p:grpSp>
        <p:nvGrpSpPr>
          <p:cNvPr id="134" name="Group 133">
            <a:extLst>
              <a:ext uri="{FF2B5EF4-FFF2-40B4-BE49-F238E27FC236}">
                <a16:creationId xmlns:a16="http://schemas.microsoft.com/office/drawing/2014/main" id="{D2862512-EAA4-4C6C-9F16-3387BB447494}"/>
              </a:ext>
            </a:extLst>
          </p:cNvPr>
          <p:cNvGrpSpPr/>
          <p:nvPr/>
        </p:nvGrpSpPr>
        <p:grpSpPr>
          <a:xfrm>
            <a:off x="2221498" y="27361633"/>
            <a:ext cx="7521023" cy="4414604"/>
            <a:chOff x="657727" y="805675"/>
            <a:chExt cx="7538092" cy="5659853"/>
          </a:xfrm>
        </p:grpSpPr>
        <p:sp>
          <p:nvSpPr>
            <p:cNvPr id="135" name="Rectangle 134">
              <a:extLst>
                <a:ext uri="{FF2B5EF4-FFF2-40B4-BE49-F238E27FC236}">
                  <a16:creationId xmlns:a16="http://schemas.microsoft.com/office/drawing/2014/main" id="{724AD800-3CD0-4447-A467-914A9700CAC3}"/>
                </a:ext>
              </a:extLst>
            </p:cNvPr>
            <p:cNvSpPr/>
            <p:nvPr/>
          </p:nvSpPr>
          <p:spPr>
            <a:xfrm>
              <a:off x="4680558" y="2261970"/>
              <a:ext cx="1928191" cy="1898374"/>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DUT</a:t>
              </a:r>
            </a:p>
          </p:txBody>
        </p:sp>
        <p:sp>
          <p:nvSpPr>
            <p:cNvPr id="136" name="Right Bracket 135">
              <a:extLst>
                <a:ext uri="{FF2B5EF4-FFF2-40B4-BE49-F238E27FC236}">
                  <a16:creationId xmlns:a16="http://schemas.microsoft.com/office/drawing/2014/main" id="{E83546E0-47D6-40AB-935F-106898DA169E}"/>
                </a:ext>
              </a:extLst>
            </p:cNvPr>
            <p:cNvSpPr/>
            <p:nvPr/>
          </p:nvSpPr>
          <p:spPr>
            <a:xfrm>
              <a:off x="2103259" y="805675"/>
              <a:ext cx="278295" cy="5030094"/>
            </a:xfrm>
            <a:prstGeom prst="rightBracket">
              <a:avLst/>
            </a:prstGeom>
            <a:ln w="12700" cap="rnd">
              <a:solidFill>
                <a:schemeClr val="tx1"/>
              </a:solidFill>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7" name="Straight Arrow Connector 136">
              <a:extLst>
                <a:ext uri="{FF2B5EF4-FFF2-40B4-BE49-F238E27FC236}">
                  <a16:creationId xmlns:a16="http://schemas.microsoft.com/office/drawing/2014/main" id="{E2226497-BC8D-4344-A9A2-0ABE9ECDD462}"/>
                </a:ext>
              </a:extLst>
            </p:cNvPr>
            <p:cNvCxnSpPr>
              <a:cxnSpLocks/>
            </p:cNvCxnSpPr>
            <p:nvPr/>
          </p:nvCxnSpPr>
          <p:spPr>
            <a:xfrm>
              <a:off x="1068986" y="970550"/>
              <a:ext cx="1173420" cy="0"/>
            </a:xfrm>
            <a:prstGeom prst="straightConnector1">
              <a:avLst/>
            </a:prstGeom>
            <a:ln w="12700" cap="rnd">
              <a:solidFill>
                <a:srgbClr val="FF00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30C510D5-9639-4C48-B9E5-4C6BDA6E2AAC}"/>
                </a:ext>
              </a:extLst>
            </p:cNvPr>
            <p:cNvCxnSpPr>
              <a:cxnSpLocks/>
            </p:cNvCxnSpPr>
            <p:nvPr/>
          </p:nvCxnSpPr>
          <p:spPr>
            <a:xfrm>
              <a:off x="1068986" y="1149747"/>
              <a:ext cx="1173420" cy="0"/>
            </a:xfrm>
            <a:prstGeom prst="straightConnector1">
              <a:avLst/>
            </a:prstGeom>
            <a:ln w="12700" cap="rnd">
              <a:solidFill>
                <a:srgbClr val="FF00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D66C099D-C00E-4AD0-B000-EB11875D2880}"/>
                </a:ext>
              </a:extLst>
            </p:cNvPr>
            <p:cNvCxnSpPr>
              <a:cxnSpLocks/>
            </p:cNvCxnSpPr>
            <p:nvPr/>
          </p:nvCxnSpPr>
          <p:spPr>
            <a:xfrm>
              <a:off x="1068986" y="1313781"/>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93590504-2B28-44AD-B3C6-DEF0015E5E6E}"/>
                </a:ext>
              </a:extLst>
            </p:cNvPr>
            <p:cNvCxnSpPr>
              <a:cxnSpLocks/>
            </p:cNvCxnSpPr>
            <p:nvPr/>
          </p:nvCxnSpPr>
          <p:spPr>
            <a:xfrm>
              <a:off x="1068986" y="1492978"/>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90B20F16-B1E9-407C-9E2D-AA0688FFEFD6}"/>
                </a:ext>
              </a:extLst>
            </p:cNvPr>
            <p:cNvCxnSpPr>
              <a:cxnSpLocks/>
            </p:cNvCxnSpPr>
            <p:nvPr/>
          </p:nvCxnSpPr>
          <p:spPr>
            <a:xfrm>
              <a:off x="1068986" y="1671590"/>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2" name="Straight Arrow Connector 141">
              <a:extLst>
                <a:ext uri="{FF2B5EF4-FFF2-40B4-BE49-F238E27FC236}">
                  <a16:creationId xmlns:a16="http://schemas.microsoft.com/office/drawing/2014/main" id="{1FB38415-B31B-4BEE-9206-174EC552D010}"/>
                </a:ext>
              </a:extLst>
            </p:cNvPr>
            <p:cNvCxnSpPr>
              <a:cxnSpLocks/>
            </p:cNvCxnSpPr>
            <p:nvPr/>
          </p:nvCxnSpPr>
          <p:spPr>
            <a:xfrm>
              <a:off x="1068986" y="1850787"/>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95227692-5375-4FDA-A476-0F5CAB09F49B}"/>
                </a:ext>
              </a:extLst>
            </p:cNvPr>
            <p:cNvCxnSpPr>
              <a:cxnSpLocks/>
            </p:cNvCxnSpPr>
            <p:nvPr/>
          </p:nvCxnSpPr>
          <p:spPr>
            <a:xfrm>
              <a:off x="1068986" y="2014821"/>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3D2D2502-3F51-4055-B1E8-281E596CAFF7}"/>
                </a:ext>
              </a:extLst>
            </p:cNvPr>
            <p:cNvCxnSpPr>
              <a:cxnSpLocks/>
            </p:cNvCxnSpPr>
            <p:nvPr/>
          </p:nvCxnSpPr>
          <p:spPr>
            <a:xfrm>
              <a:off x="1068986" y="2194018"/>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248B4942-06AD-464A-915D-4549E2769851}"/>
                </a:ext>
              </a:extLst>
            </p:cNvPr>
            <p:cNvCxnSpPr>
              <a:cxnSpLocks/>
            </p:cNvCxnSpPr>
            <p:nvPr/>
          </p:nvCxnSpPr>
          <p:spPr>
            <a:xfrm>
              <a:off x="1068986" y="2347451"/>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87B4FDED-DC31-48A2-83FA-020D4795C68B}"/>
                </a:ext>
              </a:extLst>
            </p:cNvPr>
            <p:cNvCxnSpPr>
              <a:cxnSpLocks/>
            </p:cNvCxnSpPr>
            <p:nvPr/>
          </p:nvCxnSpPr>
          <p:spPr>
            <a:xfrm>
              <a:off x="1068986" y="2526648"/>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655EB608-5A74-45BB-A4E4-73CA53AE4045}"/>
                </a:ext>
              </a:extLst>
            </p:cNvPr>
            <p:cNvCxnSpPr>
              <a:cxnSpLocks/>
            </p:cNvCxnSpPr>
            <p:nvPr/>
          </p:nvCxnSpPr>
          <p:spPr>
            <a:xfrm>
              <a:off x="1068986" y="2690682"/>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7C031B26-55A0-4562-AD4A-5C4DC79D27E1}"/>
                </a:ext>
              </a:extLst>
            </p:cNvPr>
            <p:cNvCxnSpPr>
              <a:cxnSpLocks/>
            </p:cNvCxnSpPr>
            <p:nvPr/>
          </p:nvCxnSpPr>
          <p:spPr>
            <a:xfrm>
              <a:off x="1068986" y="2869879"/>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763C03F1-D6F9-473D-BC9D-FA4A18C437A0}"/>
                </a:ext>
              </a:extLst>
            </p:cNvPr>
            <p:cNvCxnSpPr>
              <a:cxnSpLocks/>
            </p:cNvCxnSpPr>
            <p:nvPr/>
          </p:nvCxnSpPr>
          <p:spPr>
            <a:xfrm>
              <a:off x="1068986" y="3063068"/>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F8863C7D-096A-4642-A043-5EA35F199583}"/>
                </a:ext>
              </a:extLst>
            </p:cNvPr>
            <p:cNvCxnSpPr>
              <a:cxnSpLocks/>
            </p:cNvCxnSpPr>
            <p:nvPr/>
          </p:nvCxnSpPr>
          <p:spPr>
            <a:xfrm>
              <a:off x="1068986" y="3242265"/>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A3DCD69B-E8E0-4F1B-9166-DA913089D794}"/>
                </a:ext>
              </a:extLst>
            </p:cNvPr>
            <p:cNvCxnSpPr>
              <a:cxnSpLocks/>
            </p:cNvCxnSpPr>
            <p:nvPr/>
          </p:nvCxnSpPr>
          <p:spPr>
            <a:xfrm>
              <a:off x="1068986" y="3406299"/>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ACDEFEA8-3396-4BCF-8A1E-878D2B058BDF}"/>
                </a:ext>
              </a:extLst>
            </p:cNvPr>
            <p:cNvCxnSpPr>
              <a:cxnSpLocks/>
            </p:cNvCxnSpPr>
            <p:nvPr/>
          </p:nvCxnSpPr>
          <p:spPr>
            <a:xfrm>
              <a:off x="1068986" y="3585496"/>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8B6DDA84-01AD-49CD-A1A2-DDA6C66C86D4}"/>
                </a:ext>
              </a:extLst>
            </p:cNvPr>
            <p:cNvCxnSpPr>
              <a:cxnSpLocks/>
            </p:cNvCxnSpPr>
            <p:nvPr/>
          </p:nvCxnSpPr>
          <p:spPr>
            <a:xfrm>
              <a:off x="1068986" y="3764108"/>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C8D51D10-7C16-4959-AF91-4E824A760769}"/>
                </a:ext>
              </a:extLst>
            </p:cNvPr>
            <p:cNvCxnSpPr>
              <a:cxnSpLocks/>
            </p:cNvCxnSpPr>
            <p:nvPr/>
          </p:nvCxnSpPr>
          <p:spPr>
            <a:xfrm>
              <a:off x="1068986" y="3943305"/>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F7198913-FB70-4B7F-8DF0-6826C35EE05B}"/>
                </a:ext>
              </a:extLst>
            </p:cNvPr>
            <p:cNvCxnSpPr>
              <a:cxnSpLocks/>
            </p:cNvCxnSpPr>
            <p:nvPr/>
          </p:nvCxnSpPr>
          <p:spPr>
            <a:xfrm>
              <a:off x="1068986" y="4107339"/>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4F044FE0-A819-4D6F-B136-7A6BC6EF0684}"/>
                </a:ext>
              </a:extLst>
            </p:cNvPr>
            <p:cNvCxnSpPr>
              <a:cxnSpLocks/>
            </p:cNvCxnSpPr>
            <p:nvPr/>
          </p:nvCxnSpPr>
          <p:spPr>
            <a:xfrm>
              <a:off x="1068986" y="4286536"/>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B49BC282-A4E4-4C58-BC12-EEC75DB9AB98}"/>
                </a:ext>
              </a:extLst>
            </p:cNvPr>
            <p:cNvCxnSpPr>
              <a:cxnSpLocks/>
            </p:cNvCxnSpPr>
            <p:nvPr/>
          </p:nvCxnSpPr>
          <p:spPr>
            <a:xfrm>
              <a:off x="1068986" y="4439969"/>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C968831-146F-45A0-BB74-838BA867B424}"/>
                </a:ext>
              </a:extLst>
            </p:cNvPr>
            <p:cNvCxnSpPr>
              <a:cxnSpLocks/>
            </p:cNvCxnSpPr>
            <p:nvPr/>
          </p:nvCxnSpPr>
          <p:spPr>
            <a:xfrm>
              <a:off x="1068986" y="4619166"/>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63A8214B-ABC5-48D1-9930-C9B3795A88E2}"/>
                </a:ext>
              </a:extLst>
            </p:cNvPr>
            <p:cNvCxnSpPr>
              <a:cxnSpLocks/>
            </p:cNvCxnSpPr>
            <p:nvPr/>
          </p:nvCxnSpPr>
          <p:spPr>
            <a:xfrm>
              <a:off x="1068986" y="4783200"/>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DB922FEC-7DBB-4025-8EE6-796BD97C2889}"/>
                </a:ext>
              </a:extLst>
            </p:cNvPr>
            <p:cNvCxnSpPr>
              <a:cxnSpLocks/>
            </p:cNvCxnSpPr>
            <p:nvPr/>
          </p:nvCxnSpPr>
          <p:spPr>
            <a:xfrm>
              <a:off x="1068986" y="4962397"/>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A738A31D-1756-4BFA-9EA8-EC42C00EC130}"/>
                </a:ext>
              </a:extLst>
            </p:cNvPr>
            <p:cNvCxnSpPr>
              <a:cxnSpLocks/>
            </p:cNvCxnSpPr>
            <p:nvPr/>
          </p:nvCxnSpPr>
          <p:spPr>
            <a:xfrm>
              <a:off x="1068986" y="5141009"/>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FBA8DBCA-2145-434E-9CCF-EA034684DD23}"/>
                </a:ext>
              </a:extLst>
            </p:cNvPr>
            <p:cNvCxnSpPr>
              <a:cxnSpLocks/>
            </p:cNvCxnSpPr>
            <p:nvPr/>
          </p:nvCxnSpPr>
          <p:spPr>
            <a:xfrm>
              <a:off x="1068986" y="5320206"/>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480627BD-9E8D-4E55-89C5-C4E02684B34F}"/>
                </a:ext>
              </a:extLst>
            </p:cNvPr>
            <p:cNvCxnSpPr>
              <a:cxnSpLocks/>
            </p:cNvCxnSpPr>
            <p:nvPr/>
          </p:nvCxnSpPr>
          <p:spPr>
            <a:xfrm>
              <a:off x="1068986" y="5484240"/>
              <a:ext cx="1173420" cy="0"/>
            </a:xfrm>
            <a:prstGeom prst="straightConnector1">
              <a:avLst/>
            </a:prstGeom>
            <a:ln w="12700" cap="rnd">
              <a:solidFill>
                <a:srgbClr val="FF00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0DD61F9D-0086-419E-B444-CE12A3D35657}"/>
                </a:ext>
              </a:extLst>
            </p:cNvPr>
            <p:cNvCxnSpPr>
              <a:cxnSpLocks/>
            </p:cNvCxnSpPr>
            <p:nvPr/>
          </p:nvCxnSpPr>
          <p:spPr>
            <a:xfrm>
              <a:off x="1068986" y="5663437"/>
              <a:ext cx="1173420" cy="0"/>
            </a:xfrm>
            <a:prstGeom prst="straightConnector1">
              <a:avLst/>
            </a:prstGeom>
            <a:ln w="12700" cap="rnd">
              <a:solidFill>
                <a:srgbClr val="FF00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1AFB0620-CB99-4B9C-A4CE-FA033A865D8B}"/>
                </a:ext>
              </a:extLst>
            </p:cNvPr>
            <p:cNvCxnSpPr>
              <a:cxnSpLocks/>
            </p:cNvCxnSpPr>
            <p:nvPr/>
          </p:nvCxnSpPr>
          <p:spPr>
            <a:xfrm>
              <a:off x="2745386" y="1328336"/>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6437CCA5-E147-4799-97C6-0364AF510C18}"/>
                </a:ext>
              </a:extLst>
            </p:cNvPr>
            <p:cNvCxnSpPr>
              <a:cxnSpLocks/>
            </p:cNvCxnSpPr>
            <p:nvPr/>
          </p:nvCxnSpPr>
          <p:spPr>
            <a:xfrm>
              <a:off x="2745386" y="1507533"/>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DDCC657E-22A9-4C0F-BE8A-8236F06A15B4}"/>
                </a:ext>
              </a:extLst>
            </p:cNvPr>
            <p:cNvCxnSpPr>
              <a:cxnSpLocks/>
            </p:cNvCxnSpPr>
            <p:nvPr/>
          </p:nvCxnSpPr>
          <p:spPr>
            <a:xfrm>
              <a:off x="2745386" y="1686145"/>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3BB88099-615D-424D-96B3-46AFC33D6301}"/>
                </a:ext>
              </a:extLst>
            </p:cNvPr>
            <p:cNvCxnSpPr>
              <a:cxnSpLocks/>
            </p:cNvCxnSpPr>
            <p:nvPr/>
          </p:nvCxnSpPr>
          <p:spPr>
            <a:xfrm>
              <a:off x="2745386" y="1865342"/>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1C048C52-B05E-4ED3-86F5-43B4574F6B2B}"/>
                </a:ext>
              </a:extLst>
            </p:cNvPr>
            <p:cNvCxnSpPr>
              <a:cxnSpLocks/>
            </p:cNvCxnSpPr>
            <p:nvPr/>
          </p:nvCxnSpPr>
          <p:spPr>
            <a:xfrm>
              <a:off x="2745386" y="2029376"/>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75E977C8-4B96-455B-9EDF-E455D7DCB77C}"/>
                </a:ext>
              </a:extLst>
            </p:cNvPr>
            <p:cNvCxnSpPr>
              <a:cxnSpLocks/>
            </p:cNvCxnSpPr>
            <p:nvPr/>
          </p:nvCxnSpPr>
          <p:spPr>
            <a:xfrm>
              <a:off x="2745386" y="2208573"/>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a:extLst>
                <a:ext uri="{FF2B5EF4-FFF2-40B4-BE49-F238E27FC236}">
                  <a16:creationId xmlns:a16="http://schemas.microsoft.com/office/drawing/2014/main" id="{93C5A8E8-D5A7-4244-B5C7-706BC4E10B96}"/>
                </a:ext>
              </a:extLst>
            </p:cNvPr>
            <p:cNvCxnSpPr>
              <a:cxnSpLocks/>
            </p:cNvCxnSpPr>
            <p:nvPr/>
          </p:nvCxnSpPr>
          <p:spPr>
            <a:xfrm>
              <a:off x="2745386" y="2362006"/>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37CC45F2-7E19-4AD2-9BF8-705B5211199E}"/>
                </a:ext>
              </a:extLst>
            </p:cNvPr>
            <p:cNvCxnSpPr>
              <a:cxnSpLocks/>
            </p:cNvCxnSpPr>
            <p:nvPr/>
          </p:nvCxnSpPr>
          <p:spPr>
            <a:xfrm>
              <a:off x="2745386" y="2541203"/>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1E1AB982-C9ED-45E9-84B6-7F1FCA86CFA1}"/>
                </a:ext>
              </a:extLst>
            </p:cNvPr>
            <p:cNvCxnSpPr>
              <a:cxnSpLocks/>
            </p:cNvCxnSpPr>
            <p:nvPr/>
          </p:nvCxnSpPr>
          <p:spPr>
            <a:xfrm>
              <a:off x="2745386" y="2705237"/>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C9AF7F52-2D73-427C-89DA-D886C24726FC}"/>
                </a:ext>
              </a:extLst>
            </p:cNvPr>
            <p:cNvCxnSpPr>
              <a:cxnSpLocks/>
            </p:cNvCxnSpPr>
            <p:nvPr/>
          </p:nvCxnSpPr>
          <p:spPr>
            <a:xfrm>
              <a:off x="2745386" y="2884434"/>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F12B1E9C-16B9-4C4B-BFB0-D9161CCCC45B}"/>
                </a:ext>
              </a:extLst>
            </p:cNvPr>
            <p:cNvCxnSpPr>
              <a:cxnSpLocks/>
            </p:cNvCxnSpPr>
            <p:nvPr/>
          </p:nvCxnSpPr>
          <p:spPr>
            <a:xfrm>
              <a:off x="2745386" y="3077623"/>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0CCF515-F289-442E-880F-55A9FF79A8AE}"/>
                </a:ext>
              </a:extLst>
            </p:cNvPr>
            <p:cNvCxnSpPr>
              <a:cxnSpLocks/>
            </p:cNvCxnSpPr>
            <p:nvPr/>
          </p:nvCxnSpPr>
          <p:spPr>
            <a:xfrm>
              <a:off x="2745386" y="3256820"/>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606A8E43-8A09-4503-BC68-5B6E3F98FAE7}"/>
                </a:ext>
              </a:extLst>
            </p:cNvPr>
            <p:cNvCxnSpPr>
              <a:cxnSpLocks/>
            </p:cNvCxnSpPr>
            <p:nvPr/>
          </p:nvCxnSpPr>
          <p:spPr>
            <a:xfrm>
              <a:off x="2745386" y="3420854"/>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8" name="Straight Arrow Connector 177">
              <a:extLst>
                <a:ext uri="{FF2B5EF4-FFF2-40B4-BE49-F238E27FC236}">
                  <a16:creationId xmlns:a16="http://schemas.microsoft.com/office/drawing/2014/main" id="{EE2A6D60-7E86-4F91-BE34-3DF4BCDC7312}"/>
                </a:ext>
              </a:extLst>
            </p:cNvPr>
            <p:cNvCxnSpPr>
              <a:cxnSpLocks/>
            </p:cNvCxnSpPr>
            <p:nvPr/>
          </p:nvCxnSpPr>
          <p:spPr>
            <a:xfrm>
              <a:off x="2745386" y="3600051"/>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937D8E3F-FDD5-4C04-A510-637C7D542100}"/>
                </a:ext>
              </a:extLst>
            </p:cNvPr>
            <p:cNvCxnSpPr>
              <a:cxnSpLocks/>
            </p:cNvCxnSpPr>
            <p:nvPr/>
          </p:nvCxnSpPr>
          <p:spPr>
            <a:xfrm>
              <a:off x="2745386" y="3778663"/>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7D98FFF0-A136-465C-A263-ECA115E8C9C7}"/>
                </a:ext>
              </a:extLst>
            </p:cNvPr>
            <p:cNvCxnSpPr>
              <a:cxnSpLocks/>
            </p:cNvCxnSpPr>
            <p:nvPr/>
          </p:nvCxnSpPr>
          <p:spPr>
            <a:xfrm>
              <a:off x="2745386" y="3957860"/>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1" name="Straight Arrow Connector 180">
              <a:extLst>
                <a:ext uri="{FF2B5EF4-FFF2-40B4-BE49-F238E27FC236}">
                  <a16:creationId xmlns:a16="http://schemas.microsoft.com/office/drawing/2014/main" id="{5D87F72A-FF61-4AFC-BBAA-89C8BB07E011}"/>
                </a:ext>
              </a:extLst>
            </p:cNvPr>
            <p:cNvCxnSpPr>
              <a:cxnSpLocks/>
            </p:cNvCxnSpPr>
            <p:nvPr/>
          </p:nvCxnSpPr>
          <p:spPr>
            <a:xfrm>
              <a:off x="2745386" y="4121894"/>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3A0FD00F-7336-4EB3-AA4A-9B1CE9E32301}"/>
                </a:ext>
              </a:extLst>
            </p:cNvPr>
            <p:cNvCxnSpPr>
              <a:cxnSpLocks/>
            </p:cNvCxnSpPr>
            <p:nvPr/>
          </p:nvCxnSpPr>
          <p:spPr>
            <a:xfrm>
              <a:off x="2745386" y="4301091"/>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3" name="Straight Arrow Connector 182">
              <a:extLst>
                <a:ext uri="{FF2B5EF4-FFF2-40B4-BE49-F238E27FC236}">
                  <a16:creationId xmlns:a16="http://schemas.microsoft.com/office/drawing/2014/main" id="{D9021C50-2BE0-4FE3-9C34-2FF8B5743479}"/>
                </a:ext>
              </a:extLst>
            </p:cNvPr>
            <p:cNvCxnSpPr>
              <a:cxnSpLocks/>
            </p:cNvCxnSpPr>
            <p:nvPr/>
          </p:nvCxnSpPr>
          <p:spPr>
            <a:xfrm>
              <a:off x="2745386" y="4454524"/>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4" name="Straight Arrow Connector 183">
              <a:extLst>
                <a:ext uri="{FF2B5EF4-FFF2-40B4-BE49-F238E27FC236}">
                  <a16:creationId xmlns:a16="http://schemas.microsoft.com/office/drawing/2014/main" id="{9E1CD2CA-1E6A-42E7-AA46-096A71CE051F}"/>
                </a:ext>
              </a:extLst>
            </p:cNvPr>
            <p:cNvCxnSpPr>
              <a:cxnSpLocks/>
            </p:cNvCxnSpPr>
            <p:nvPr/>
          </p:nvCxnSpPr>
          <p:spPr>
            <a:xfrm>
              <a:off x="2745386" y="4633721"/>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979A0318-1D9A-45A0-9EA5-8332942F3E3E}"/>
                </a:ext>
              </a:extLst>
            </p:cNvPr>
            <p:cNvCxnSpPr>
              <a:cxnSpLocks/>
            </p:cNvCxnSpPr>
            <p:nvPr/>
          </p:nvCxnSpPr>
          <p:spPr>
            <a:xfrm>
              <a:off x="2745386" y="4797755"/>
              <a:ext cx="1173420"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9BDAC016-5D74-46F4-B28B-F82B8A539960}"/>
                </a:ext>
              </a:extLst>
            </p:cNvPr>
            <p:cNvCxnSpPr>
              <a:cxnSpLocks/>
            </p:cNvCxnSpPr>
            <p:nvPr/>
          </p:nvCxnSpPr>
          <p:spPr>
            <a:xfrm>
              <a:off x="2732686" y="4953159"/>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336A72EA-905B-4872-9728-B4EF50E897EB}"/>
                </a:ext>
              </a:extLst>
            </p:cNvPr>
            <p:cNvCxnSpPr>
              <a:cxnSpLocks/>
            </p:cNvCxnSpPr>
            <p:nvPr/>
          </p:nvCxnSpPr>
          <p:spPr>
            <a:xfrm>
              <a:off x="2732686" y="5132356"/>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88" name="Straight Arrow Connector 187">
              <a:extLst>
                <a:ext uri="{FF2B5EF4-FFF2-40B4-BE49-F238E27FC236}">
                  <a16:creationId xmlns:a16="http://schemas.microsoft.com/office/drawing/2014/main" id="{8BFE70B5-7730-4461-B48A-C393952A8913}"/>
                </a:ext>
              </a:extLst>
            </p:cNvPr>
            <p:cNvCxnSpPr>
              <a:cxnSpLocks/>
            </p:cNvCxnSpPr>
            <p:nvPr/>
          </p:nvCxnSpPr>
          <p:spPr>
            <a:xfrm>
              <a:off x="2732686" y="5310968"/>
              <a:ext cx="117342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189" name="Right Bracket 188">
              <a:extLst>
                <a:ext uri="{FF2B5EF4-FFF2-40B4-BE49-F238E27FC236}">
                  <a16:creationId xmlns:a16="http://schemas.microsoft.com/office/drawing/2014/main" id="{C1F2E185-3D54-4A49-9F68-F735F9873435}"/>
                </a:ext>
              </a:extLst>
            </p:cNvPr>
            <p:cNvSpPr/>
            <p:nvPr/>
          </p:nvSpPr>
          <p:spPr>
            <a:xfrm>
              <a:off x="3918806" y="1149747"/>
              <a:ext cx="278295" cy="4334483"/>
            </a:xfrm>
            <a:prstGeom prst="rightBracket">
              <a:avLst/>
            </a:prstGeom>
            <a:ln w="12700" cap="rnd">
              <a:solidFill>
                <a:schemeClr val="tx1"/>
              </a:solidFill>
              <a:round/>
              <a:headEnd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TextBox 189">
              <a:extLst>
                <a:ext uri="{FF2B5EF4-FFF2-40B4-BE49-F238E27FC236}">
                  <a16:creationId xmlns:a16="http://schemas.microsoft.com/office/drawing/2014/main" id="{562715E3-5103-4306-8DB2-5C5FCA3AC2C1}"/>
                </a:ext>
              </a:extLst>
            </p:cNvPr>
            <p:cNvSpPr txBox="1"/>
            <p:nvPr/>
          </p:nvSpPr>
          <p:spPr>
            <a:xfrm>
              <a:off x="657727" y="5730501"/>
              <a:ext cx="2271316" cy="652486"/>
            </a:xfrm>
            <a:prstGeom prst="rect">
              <a:avLst/>
            </a:prstGeom>
            <a:noFill/>
            <a:ln>
              <a:noFill/>
            </a:ln>
          </p:spPr>
          <p:txBody>
            <a:bodyPr wrap="square" lIns="137160" tIns="91440" rIns="0" bIns="91440" rtlCol="0">
              <a:spAutoFit/>
            </a:bodyPr>
            <a:lstStyle/>
            <a:p>
              <a:pPr algn="l">
                <a:lnSpc>
                  <a:spcPct val="95000"/>
                </a:lnSpc>
                <a:spcBef>
                  <a:spcPts val="1200"/>
                </a:spcBef>
              </a:pPr>
              <a:r>
                <a:rPr lang="en-US" sz="1600" dirty="0">
                  <a:solidFill>
                    <a:schemeClr val="tx1"/>
                  </a:solidFill>
                </a:rPr>
                <a:t>All Possible Input Combinations</a:t>
              </a:r>
            </a:p>
          </p:txBody>
        </p:sp>
        <p:sp>
          <p:nvSpPr>
            <p:cNvPr id="191" name="TextBox 190">
              <a:extLst>
                <a:ext uri="{FF2B5EF4-FFF2-40B4-BE49-F238E27FC236}">
                  <a16:creationId xmlns:a16="http://schemas.microsoft.com/office/drawing/2014/main" id="{ABE96093-BA09-4B43-B11E-94DD68925608}"/>
                </a:ext>
              </a:extLst>
            </p:cNvPr>
            <p:cNvSpPr txBox="1"/>
            <p:nvPr/>
          </p:nvSpPr>
          <p:spPr>
            <a:xfrm>
              <a:off x="2689025" y="5579131"/>
              <a:ext cx="2072358" cy="886397"/>
            </a:xfrm>
            <a:prstGeom prst="rect">
              <a:avLst/>
            </a:prstGeom>
            <a:noFill/>
            <a:ln>
              <a:noFill/>
            </a:ln>
          </p:spPr>
          <p:txBody>
            <a:bodyPr wrap="square" lIns="137160" tIns="91440" rIns="0" bIns="91440" rtlCol="0">
              <a:spAutoFit/>
            </a:bodyPr>
            <a:lstStyle/>
            <a:p>
              <a:pPr algn="l">
                <a:lnSpc>
                  <a:spcPct val="95000"/>
                </a:lnSpc>
                <a:spcBef>
                  <a:spcPts val="1200"/>
                </a:spcBef>
              </a:pPr>
              <a:r>
                <a:rPr lang="en-US" sz="1600" dirty="0">
                  <a:solidFill>
                    <a:schemeClr val="tx1"/>
                  </a:solidFill>
                </a:rPr>
                <a:t>Under-constrained setup – Strictly legal +  other input scenarios</a:t>
              </a:r>
            </a:p>
          </p:txBody>
        </p:sp>
        <p:sp>
          <p:nvSpPr>
            <p:cNvPr id="192" name="Oval 191">
              <a:extLst>
                <a:ext uri="{FF2B5EF4-FFF2-40B4-BE49-F238E27FC236}">
                  <a16:creationId xmlns:a16="http://schemas.microsoft.com/office/drawing/2014/main" id="{B8D77C4F-BA8D-44F3-9E00-AD0F4021EF08}"/>
                </a:ext>
              </a:extLst>
            </p:cNvPr>
            <p:cNvSpPr/>
            <p:nvPr/>
          </p:nvSpPr>
          <p:spPr>
            <a:xfrm>
              <a:off x="4678652" y="2690682"/>
              <a:ext cx="278295" cy="1898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3" name="Oval 192">
              <a:extLst>
                <a:ext uri="{FF2B5EF4-FFF2-40B4-BE49-F238E27FC236}">
                  <a16:creationId xmlns:a16="http://schemas.microsoft.com/office/drawing/2014/main" id="{B3DB055F-F0EF-4257-AC9C-48817A34967F}"/>
                </a:ext>
              </a:extLst>
            </p:cNvPr>
            <p:cNvSpPr/>
            <p:nvPr/>
          </p:nvSpPr>
          <p:spPr>
            <a:xfrm>
              <a:off x="5370521" y="2496566"/>
              <a:ext cx="278295" cy="229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4" name="Oval 193">
              <a:extLst>
                <a:ext uri="{FF2B5EF4-FFF2-40B4-BE49-F238E27FC236}">
                  <a16:creationId xmlns:a16="http://schemas.microsoft.com/office/drawing/2014/main" id="{E912C306-9C2A-4742-B142-A45302AEBE12}"/>
                </a:ext>
              </a:extLst>
            </p:cNvPr>
            <p:cNvSpPr/>
            <p:nvPr/>
          </p:nvSpPr>
          <p:spPr>
            <a:xfrm>
              <a:off x="6049882" y="2745902"/>
              <a:ext cx="278295" cy="22935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5" name="Oval 194">
              <a:extLst>
                <a:ext uri="{FF2B5EF4-FFF2-40B4-BE49-F238E27FC236}">
                  <a16:creationId xmlns:a16="http://schemas.microsoft.com/office/drawing/2014/main" id="{B3AE8BAB-DED2-468D-A0A7-C5B22C4CA554}"/>
                </a:ext>
              </a:extLst>
            </p:cNvPr>
            <p:cNvSpPr/>
            <p:nvPr/>
          </p:nvSpPr>
          <p:spPr>
            <a:xfrm>
              <a:off x="4829317" y="3598208"/>
              <a:ext cx="278295" cy="1898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6" name="Oval 195">
              <a:extLst>
                <a:ext uri="{FF2B5EF4-FFF2-40B4-BE49-F238E27FC236}">
                  <a16:creationId xmlns:a16="http://schemas.microsoft.com/office/drawing/2014/main" id="{6F6AB03D-4602-455D-8354-F5A6F5F036F9}"/>
                </a:ext>
              </a:extLst>
            </p:cNvPr>
            <p:cNvSpPr/>
            <p:nvPr/>
          </p:nvSpPr>
          <p:spPr>
            <a:xfrm>
              <a:off x="5521186" y="3773058"/>
              <a:ext cx="278295" cy="229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197" name="Oval 196">
              <a:extLst>
                <a:ext uri="{FF2B5EF4-FFF2-40B4-BE49-F238E27FC236}">
                  <a16:creationId xmlns:a16="http://schemas.microsoft.com/office/drawing/2014/main" id="{34393D54-E049-443E-80CE-81576CA6CDC0}"/>
                </a:ext>
              </a:extLst>
            </p:cNvPr>
            <p:cNvSpPr/>
            <p:nvPr/>
          </p:nvSpPr>
          <p:spPr>
            <a:xfrm>
              <a:off x="6189029" y="3446255"/>
              <a:ext cx="278295" cy="22935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cxnSp>
          <p:nvCxnSpPr>
            <p:cNvPr id="198" name="Straight Connector 197">
              <a:extLst>
                <a:ext uri="{FF2B5EF4-FFF2-40B4-BE49-F238E27FC236}">
                  <a16:creationId xmlns:a16="http://schemas.microsoft.com/office/drawing/2014/main" id="{ADE1BEC1-B0B0-41EA-B9C5-66289CC0C11E}"/>
                </a:ext>
              </a:extLst>
            </p:cNvPr>
            <p:cNvCxnSpPr>
              <a:cxnSpLocks/>
            </p:cNvCxnSpPr>
            <p:nvPr/>
          </p:nvCxnSpPr>
          <p:spPr>
            <a:xfrm flipV="1">
              <a:off x="4817800" y="2610364"/>
              <a:ext cx="593476" cy="160528"/>
            </a:xfrm>
            <a:prstGeom prst="line">
              <a:avLst/>
            </a:prstGeom>
            <a:ln w="12700" cap="rnd">
              <a:solidFill>
                <a:srgbClr val="00B050"/>
              </a:solidFill>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CFBD0E2C-3B8B-4922-9313-80A728CFD241}"/>
                </a:ext>
              </a:extLst>
            </p:cNvPr>
            <p:cNvCxnSpPr>
              <a:cxnSpLocks/>
            </p:cNvCxnSpPr>
            <p:nvPr/>
          </p:nvCxnSpPr>
          <p:spPr>
            <a:xfrm>
              <a:off x="5644653" y="2610882"/>
              <a:ext cx="445984" cy="168608"/>
            </a:xfrm>
            <a:prstGeom prst="line">
              <a:avLst/>
            </a:prstGeom>
            <a:ln w="12700" cap="rnd">
              <a:solidFill>
                <a:srgbClr val="00B050"/>
              </a:solidFill>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910B0C1B-5467-433F-9D9F-B83B5DB07F6C}"/>
                </a:ext>
              </a:extLst>
            </p:cNvPr>
            <p:cNvCxnSpPr>
              <a:cxnSpLocks/>
            </p:cNvCxnSpPr>
            <p:nvPr/>
          </p:nvCxnSpPr>
          <p:spPr>
            <a:xfrm>
              <a:off x="5107612" y="3693109"/>
              <a:ext cx="454329" cy="113537"/>
            </a:xfrm>
            <a:prstGeom prst="line">
              <a:avLst/>
            </a:prstGeom>
            <a:ln w="12700" cap="rnd">
              <a:solidFill>
                <a:srgbClr val="FF0000"/>
              </a:solidFill>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ADBEBDDC-BD11-4961-BF28-31EDE9497A79}"/>
                </a:ext>
              </a:extLst>
            </p:cNvPr>
            <p:cNvCxnSpPr>
              <a:cxnSpLocks/>
            </p:cNvCxnSpPr>
            <p:nvPr/>
          </p:nvCxnSpPr>
          <p:spPr>
            <a:xfrm flipV="1">
              <a:off x="5758726" y="3642128"/>
              <a:ext cx="454329" cy="164518"/>
            </a:xfrm>
            <a:prstGeom prst="line">
              <a:avLst/>
            </a:prstGeom>
            <a:ln w="12700" cap="rnd">
              <a:solidFill>
                <a:srgbClr val="FF0000"/>
              </a:solidFill>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6C2FCDEA-552D-42A1-B77D-5731A6D0930B}"/>
                </a:ext>
              </a:extLst>
            </p:cNvPr>
            <p:cNvCxnSpPr>
              <a:cxnSpLocks/>
            </p:cNvCxnSpPr>
            <p:nvPr/>
          </p:nvCxnSpPr>
          <p:spPr>
            <a:xfrm flipV="1">
              <a:off x="3906106" y="2785583"/>
              <a:ext cx="772546" cy="277486"/>
            </a:xfrm>
            <a:prstGeom prst="line">
              <a:avLst/>
            </a:prstGeom>
            <a:ln w="12700" cap="rnd">
              <a:solidFill>
                <a:schemeClr val="tx1"/>
              </a:solidFill>
              <a:prstDash val="dash"/>
              <a:round/>
              <a:headEnd w="lg" len="lg"/>
              <a:tailEnd type="none"/>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9C2B5506-966D-499E-A016-E80303FDE54E}"/>
                </a:ext>
              </a:extLst>
            </p:cNvPr>
            <p:cNvCxnSpPr>
              <a:cxnSpLocks/>
            </p:cNvCxnSpPr>
            <p:nvPr/>
          </p:nvCxnSpPr>
          <p:spPr>
            <a:xfrm flipV="1">
              <a:off x="3906106" y="3626004"/>
              <a:ext cx="963966" cy="1327156"/>
            </a:xfrm>
            <a:prstGeom prst="line">
              <a:avLst/>
            </a:prstGeom>
            <a:ln w="12700" cap="rnd">
              <a:solidFill>
                <a:schemeClr val="tx1"/>
              </a:solidFill>
              <a:prstDash val="dash"/>
              <a:round/>
              <a:headEnd w="lg" len="lg"/>
              <a:tailEnd type="none"/>
            </a:ln>
          </p:spPr>
          <p:style>
            <a:lnRef idx="1">
              <a:schemeClr val="accent1"/>
            </a:lnRef>
            <a:fillRef idx="0">
              <a:schemeClr val="accent1"/>
            </a:fillRef>
            <a:effectRef idx="0">
              <a:schemeClr val="accent1"/>
            </a:effectRef>
            <a:fontRef idx="minor">
              <a:schemeClr val="tx1"/>
            </a:fontRef>
          </p:style>
        </p:cxnSp>
        <p:sp>
          <p:nvSpPr>
            <p:cNvPr id="204" name="TextBox 203">
              <a:extLst>
                <a:ext uri="{FF2B5EF4-FFF2-40B4-BE49-F238E27FC236}">
                  <a16:creationId xmlns:a16="http://schemas.microsoft.com/office/drawing/2014/main" id="{E3B10287-12F1-4FDA-99DE-E5DA9E61BA05}"/>
                </a:ext>
              </a:extLst>
            </p:cNvPr>
            <p:cNvSpPr txBox="1"/>
            <p:nvPr/>
          </p:nvSpPr>
          <p:spPr>
            <a:xfrm>
              <a:off x="6522270" y="3406299"/>
              <a:ext cx="1323119"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solidFill>
                    <a:schemeClr val="tx1"/>
                  </a:solidFill>
                </a:rPr>
                <a:t>False Failure</a:t>
              </a:r>
            </a:p>
          </p:txBody>
        </p:sp>
        <p:sp>
          <p:nvSpPr>
            <p:cNvPr id="205" name="TextBox 204">
              <a:extLst>
                <a:ext uri="{FF2B5EF4-FFF2-40B4-BE49-F238E27FC236}">
                  <a16:creationId xmlns:a16="http://schemas.microsoft.com/office/drawing/2014/main" id="{F707FB9D-E364-47DE-9717-EFE30A99881B}"/>
                </a:ext>
              </a:extLst>
            </p:cNvPr>
            <p:cNvSpPr txBox="1"/>
            <p:nvPr/>
          </p:nvSpPr>
          <p:spPr>
            <a:xfrm>
              <a:off x="6531946" y="2656931"/>
              <a:ext cx="1194879"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solidFill>
                    <a:schemeClr val="tx1"/>
                  </a:solidFill>
                </a:rPr>
                <a:t>Design Bug</a:t>
              </a:r>
            </a:p>
          </p:txBody>
        </p:sp>
        <p:cxnSp>
          <p:nvCxnSpPr>
            <p:cNvPr id="206" name="Straight Arrow Connector 205">
              <a:extLst>
                <a:ext uri="{FF2B5EF4-FFF2-40B4-BE49-F238E27FC236}">
                  <a16:creationId xmlns:a16="http://schemas.microsoft.com/office/drawing/2014/main" id="{736F897E-1A26-4FAD-9698-0A4BC1B72AA5}"/>
                </a:ext>
              </a:extLst>
            </p:cNvPr>
            <p:cNvCxnSpPr>
              <a:cxnSpLocks/>
            </p:cNvCxnSpPr>
            <p:nvPr/>
          </p:nvCxnSpPr>
          <p:spPr>
            <a:xfrm>
              <a:off x="5319096" y="4852306"/>
              <a:ext cx="651114" cy="0"/>
            </a:xfrm>
            <a:prstGeom prst="straightConnector1">
              <a:avLst/>
            </a:prstGeom>
            <a:ln w="12700" cap="rnd">
              <a:solidFill>
                <a:srgbClr val="92D05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292055B0-C493-4FC0-BC1E-7FCA4FB3CA5F}"/>
                </a:ext>
              </a:extLst>
            </p:cNvPr>
            <p:cNvCxnSpPr>
              <a:cxnSpLocks/>
            </p:cNvCxnSpPr>
            <p:nvPr/>
          </p:nvCxnSpPr>
          <p:spPr>
            <a:xfrm>
              <a:off x="5320820" y="5141408"/>
              <a:ext cx="649390" cy="0"/>
            </a:xfrm>
            <a:prstGeom prst="straightConnector1">
              <a:avLst/>
            </a:prstGeom>
            <a:ln w="12700" cap="rnd">
              <a:solidFill>
                <a:srgbClr val="FFFF00"/>
              </a:solidFill>
              <a:round/>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32D67278-B709-4C57-8B0C-FF8DEBB8FCA9}"/>
                </a:ext>
              </a:extLst>
            </p:cNvPr>
            <p:cNvCxnSpPr>
              <a:cxnSpLocks/>
            </p:cNvCxnSpPr>
            <p:nvPr/>
          </p:nvCxnSpPr>
          <p:spPr>
            <a:xfrm>
              <a:off x="5370521" y="5423262"/>
              <a:ext cx="599689" cy="0"/>
            </a:xfrm>
            <a:prstGeom prst="straightConnector1">
              <a:avLst/>
            </a:prstGeom>
            <a:ln w="12700" cap="rnd">
              <a:solidFill>
                <a:srgbClr val="FF0000"/>
              </a:solidFill>
              <a:round/>
              <a:headEnd w="lg" len="lg"/>
              <a:tailEnd type="triangle"/>
            </a:ln>
          </p:spPr>
          <p:style>
            <a:lnRef idx="1">
              <a:schemeClr val="accent1"/>
            </a:lnRef>
            <a:fillRef idx="0">
              <a:schemeClr val="accent1"/>
            </a:fillRef>
            <a:effectRef idx="0">
              <a:schemeClr val="accent1"/>
            </a:effectRef>
            <a:fontRef idx="minor">
              <a:schemeClr val="tx1"/>
            </a:fontRef>
          </p:style>
        </p:cxnSp>
        <p:sp>
          <p:nvSpPr>
            <p:cNvPr id="209" name="TextBox 208">
              <a:extLst>
                <a:ext uri="{FF2B5EF4-FFF2-40B4-BE49-F238E27FC236}">
                  <a16:creationId xmlns:a16="http://schemas.microsoft.com/office/drawing/2014/main" id="{D8DDEAAF-4482-4B78-B553-252FD6658262}"/>
                </a:ext>
              </a:extLst>
            </p:cNvPr>
            <p:cNvSpPr txBox="1"/>
            <p:nvPr/>
          </p:nvSpPr>
          <p:spPr>
            <a:xfrm>
              <a:off x="5970210" y="4634225"/>
              <a:ext cx="1824859"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solidFill>
                    <a:schemeClr val="tx1"/>
                  </a:solidFill>
                </a:rPr>
                <a:t>Strictly Legal Input</a:t>
              </a:r>
            </a:p>
          </p:txBody>
        </p:sp>
        <p:sp>
          <p:nvSpPr>
            <p:cNvPr id="210" name="TextBox 209">
              <a:extLst>
                <a:ext uri="{FF2B5EF4-FFF2-40B4-BE49-F238E27FC236}">
                  <a16:creationId xmlns:a16="http://schemas.microsoft.com/office/drawing/2014/main" id="{F5510FF8-527E-40BD-A871-BACF26044EDB}"/>
                </a:ext>
              </a:extLst>
            </p:cNvPr>
            <p:cNvSpPr txBox="1"/>
            <p:nvPr/>
          </p:nvSpPr>
          <p:spPr>
            <a:xfrm>
              <a:off x="5970210" y="5242344"/>
              <a:ext cx="1861728"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solidFill>
                    <a:schemeClr val="tx1"/>
                  </a:solidFill>
                </a:rPr>
                <a:t>Strictly Illegal Input</a:t>
              </a:r>
            </a:p>
          </p:txBody>
        </p:sp>
        <p:sp>
          <p:nvSpPr>
            <p:cNvPr id="211" name="TextBox 210">
              <a:extLst>
                <a:ext uri="{FF2B5EF4-FFF2-40B4-BE49-F238E27FC236}">
                  <a16:creationId xmlns:a16="http://schemas.microsoft.com/office/drawing/2014/main" id="{7FE67249-6B70-4083-A889-3199EF95A090}"/>
                </a:ext>
              </a:extLst>
            </p:cNvPr>
            <p:cNvSpPr txBox="1"/>
            <p:nvPr/>
          </p:nvSpPr>
          <p:spPr>
            <a:xfrm>
              <a:off x="5970210" y="4930524"/>
              <a:ext cx="2225609" cy="418576"/>
            </a:xfrm>
            <a:prstGeom prst="rect">
              <a:avLst/>
            </a:prstGeom>
            <a:noFill/>
            <a:ln>
              <a:noFill/>
            </a:ln>
          </p:spPr>
          <p:txBody>
            <a:bodyPr wrap="none" lIns="137160" tIns="91440" rIns="0" bIns="91440" rtlCol="0">
              <a:spAutoFit/>
            </a:bodyPr>
            <a:lstStyle/>
            <a:p>
              <a:pPr algn="l">
                <a:lnSpc>
                  <a:spcPct val="95000"/>
                </a:lnSpc>
                <a:spcBef>
                  <a:spcPts val="1200"/>
                </a:spcBef>
              </a:pPr>
              <a:r>
                <a:rPr lang="en-US" sz="1600" b="1" dirty="0">
                  <a:solidFill>
                    <a:schemeClr val="tx1"/>
                  </a:solidFill>
                </a:rPr>
                <a:t>Not Strictly </a:t>
              </a:r>
              <a:r>
                <a:rPr lang="en-US" sz="1600" b="1" dirty="0"/>
                <a:t>ill</a:t>
              </a:r>
              <a:r>
                <a:rPr lang="en-US" sz="1600" b="1" dirty="0">
                  <a:solidFill>
                    <a:schemeClr val="tx1"/>
                  </a:solidFill>
                </a:rPr>
                <a:t>egal Input</a:t>
              </a:r>
            </a:p>
          </p:txBody>
        </p:sp>
        <p:sp>
          <p:nvSpPr>
            <p:cNvPr id="212" name="TextBox 211">
              <a:extLst>
                <a:ext uri="{FF2B5EF4-FFF2-40B4-BE49-F238E27FC236}">
                  <a16:creationId xmlns:a16="http://schemas.microsoft.com/office/drawing/2014/main" id="{00A2E8C5-EC40-4950-B8C5-60C45C317F82}"/>
                </a:ext>
              </a:extLst>
            </p:cNvPr>
            <p:cNvSpPr txBox="1"/>
            <p:nvPr/>
          </p:nvSpPr>
          <p:spPr>
            <a:xfrm rot="16200000">
              <a:off x="-129772" y="3366262"/>
              <a:ext cx="5361083" cy="389337"/>
            </a:xfrm>
            <a:prstGeom prst="rect">
              <a:avLst/>
            </a:prstGeom>
            <a:noFill/>
            <a:ln>
              <a:solidFill>
                <a:schemeClr val="tx1"/>
              </a:solidFill>
            </a:ln>
          </p:spPr>
          <p:txBody>
            <a:bodyPr wrap="none" lIns="137160" tIns="91440" rIns="0" bIns="91440" rtlCol="0">
              <a:spAutoFit/>
            </a:bodyPr>
            <a:lstStyle/>
            <a:p>
              <a:pPr algn="l">
                <a:lnSpc>
                  <a:spcPct val="95000"/>
                </a:lnSpc>
                <a:spcBef>
                  <a:spcPts val="1200"/>
                </a:spcBef>
              </a:pPr>
              <a:r>
                <a:rPr lang="en-US" sz="1400" b="1" dirty="0"/>
                <a:t>LIGHT CONSTRAINTS TO FILTER STRICTLY ILLEGAL INPUTS</a:t>
              </a:r>
              <a:endParaRPr lang="en-US" sz="1400" b="1" dirty="0">
                <a:solidFill>
                  <a:schemeClr val="tx1"/>
                </a:solidFill>
              </a:endParaRPr>
            </a:p>
          </p:txBody>
        </p:sp>
      </p:grpSp>
      <p:grpSp>
        <p:nvGrpSpPr>
          <p:cNvPr id="213" name="Group 212">
            <a:extLst>
              <a:ext uri="{FF2B5EF4-FFF2-40B4-BE49-F238E27FC236}">
                <a16:creationId xmlns:a16="http://schemas.microsoft.com/office/drawing/2014/main" id="{7182C1D1-E467-4666-9EB0-970CDAA67461}"/>
              </a:ext>
            </a:extLst>
          </p:cNvPr>
          <p:cNvGrpSpPr/>
          <p:nvPr/>
        </p:nvGrpSpPr>
        <p:grpSpPr>
          <a:xfrm>
            <a:off x="12525817" y="20224356"/>
            <a:ext cx="5317570" cy="3803088"/>
            <a:chOff x="669118" y="1286981"/>
            <a:chExt cx="5317570" cy="3499737"/>
          </a:xfrm>
        </p:grpSpPr>
        <p:sp>
          <p:nvSpPr>
            <p:cNvPr id="214" name="Rectangle 213">
              <a:extLst>
                <a:ext uri="{FF2B5EF4-FFF2-40B4-BE49-F238E27FC236}">
                  <a16:creationId xmlns:a16="http://schemas.microsoft.com/office/drawing/2014/main" id="{B680239A-9AFB-479D-AC3B-FD692AFC7555}"/>
                </a:ext>
              </a:extLst>
            </p:cNvPr>
            <p:cNvSpPr/>
            <p:nvPr/>
          </p:nvSpPr>
          <p:spPr>
            <a:xfrm>
              <a:off x="2329584" y="2414457"/>
              <a:ext cx="2000250" cy="12447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DUT</a:t>
              </a:r>
            </a:p>
          </p:txBody>
        </p:sp>
        <p:sp>
          <p:nvSpPr>
            <p:cNvPr id="215" name="Rectangle 214">
              <a:extLst>
                <a:ext uri="{FF2B5EF4-FFF2-40B4-BE49-F238E27FC236}">
                  <a16:creationId xmlns:a16="http://schemas.microsoft.com/office/drawing/2014/main" id="{EDD56E2C-43CF-4649-BA7D-27ECA7D63ABA}"/>
                </a:ext>
              </a:extLst>
            </p:cNvPr>
            <p:cNvSpPr/>
            <p:nvPr/>
          </p:nvSpPr>
          <p:spPr>
            <a:xfrm>
              <a:off x="1916893" y="1286982"/>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B </a:t>
              </a:r>
            </a:p>
          </p:txBody>
        </p:sp>
        <p:sp>
          <p:nvSpPr>
            <p:cNvPr id="216" name="Rectangle 215">
              <a:extLst>
                <a:ext uri="{FF2B5EF4-FFF2-40B4-BE49-F238E27FC236}">
                  <a16:creationId xmlns:a16="http://schemas.microsoft.com/office/drawing/2014/main" id="{C0D5CB88-3DE2-48FE-A11D-226420C8CEDB}"/>
                </a:ext>
              </a:extLst>
            </p:cNvPr>
            <p:cNvSpPr/>
            <p:nvPr/>
          </p:nvSpPr>
          <p:spPr>
            <a:xfrm>
              <a:off x="3491138" y="1286981"/>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C </a:t>
              </a:r>
            </a:p>
          </p:txBody>
        </p:sp>
        <p:sp>
          <p:nvSpPr>
            <p:cNvPr id="217" name="Rectangle 216">
              <a:extLst>
                <a:ext uri="{FF2B5EF4-FFF2-40B4-BE49-F238E27FC236}">
                  <a16:creationId xmlns:a16="http://schemas.microsoft.com/office/drawing/2014/main" id="{923B5085-2D1A-435C-A400-97C2692A846E}"/>
                </a:ext>
              </a:extLst>
            </p:cNvPr>
            <p:cNvSpPr/>
            <p:nvPr/>
          </p:nvSpPr>
          <p:spPr>
            <a:xfrm>
              <a:off x="4738913" y="2565218"/>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D </a:t>
              </a:r>
            </a:p>
          </p:txBody>
        </p:sp>
        <p:sp>
          <p:nvSpPr>
            <p:cNvPr id="218" name="Rectangle 217">
              <a:extLst>
                <a:ext uri="{FF2B5EF4-FFF2-40B4-BE49-F238E27FC236}">
                  <a16:creationId xmlns:a16="http://schemas.microsoft.com/office/drawing/2014/main" id="{309CD113-4064-4E62-88E7-E97882697D12}"/>
                </a:ext>
              </a:extLst>
            </p:cNvPr>
            <p:cNvSpPr/>
            <p:nvPr/>
          </p:nvSpPr>
          <p:spPr>
            <a:xfrm>
              <a:off x="1916893" y="3938741"/>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E </a:t>
              </a:r>
            </a:p>
          </p:txBody>
        </p:sp>
        <p:sp>
          <p:nvSpPr>
            <p:cNvPr id="219" name="Rectangle 218">
              <a:extLst>
                <a:ext uri="{FF2B5EF4-FFF2-40B4-BE49-F238E27FC236}">
                  <a16:creationId xmlns:a16="http://schemas.microsoft.com/office/drawing/2014/main" id="{B49458D4-3655-48A8-A602-07D61B1FA1BF}"/>
                </a:ext>
              </a:extLst>
            </p:cNvPr>
            <p:cNvSpPr/>
            <p:nvPr/>
          </p:nvSpPr>
          <p:spPr>
            <a:xfrm>
              <a:off x="3491138" y="3938740"/>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F </a:t>
              </a:r>
            </a:p>
          </p:txBody>
        </p:sp>
        <p:sp>
          <p:nvSpPr>
            <p:cNvPr id="220" name="Rectangle 219">
              <a:extLst>
                <a:ext uri="{FF2B5EF4-FFF2-40B4-BE49-F238E27FC236}">
                  <a16:creationId xmlns:a16="http://schemas.microsoft.com/office/drawing/2014/main" id="{D3C90F36-7C0B-4A2D-AF6D-849769E1B9C0}"/>
                </a:ext>
              </a:extLst>
            </p:cNvPr>
            <p:cNvSpPr/>
            <p:nvPr/>
          </p:nvSpPr>
          <p:spPr>
            <a:xfrm>
              <a:off x="669118" y="2565219"/>
              <a:ext cx="1247775" cy="8479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Blk A </a:t>
              </a:r>
            </a:p>
          </p:txBody>
        </p:sp>
        <p:sp>
          <p:nvSpPr>
            <p:cNvPr id="221" name="Arrow: Down 220">
              <a:extLst>
                <a:ext uri="{FF2B5EF4-FFF2-40B4-BE49-F238E27FC236}">
                  <a16:creationId xmlns:a16="http://schemas.microsoft.com/office/drawing/2014/main" id="{C39A49C6-4FFF-4697-92B8-6785CEE8E483}"/>
                </a:ext>
              </a:extLst>
            </p:cNvPr>
            <p:cNvSpPr/>
            <p:nvPr/>
          </p:nvSpPr>
          <p:spPr>
            <a:xfrm>
              <a:off x="2540780" y="2134958"/>
              <a:ext cx="257504" cy="27949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22" name="Arrow: Down 221">
              <a:extLst>
                <a:ext uri="{FF2B5EF4-FFF2-40B4-BE49-F238E27FC236}">
                  <a16:creationId xmlns:a16="http://schemas.microsoft.com/office/drawing/2014/main" id="{8C0FC016-9799-4540-899B-78F14AFBF553}"/>
                </a:ext>
              </a:extLst>
            </p:cNvPr>
            <p:cNvSpPr/>
            <p:nvPr/>
          </p:nvSpPr>
          <p:spPr>
            <a:xfrm>
              <a:off x="3788555" y="2134957"/>
              <a:ext cx="257504" cy="279499"/>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23" name="Arrow: Up 222">
              <a:extLst>
                <a:ext uri="{FF2B5EF4-FFF2-40B4-BE49-F238E27FC236}">
                  <a16:creationId xmlns:a16="http://schemas.microsoft.com/office/drawing/2014/main" id="{DBEF066F-C44E-43A0-871A-CB9B3094D3DB}"/>
                </a:ext>
              </a:extLst>
            </p:cNvPr>
            <p:cNvSpPr/>
            <p:nvPr/>
          </p:nvSpPr>
          <p:spPr>
            <a:xfrm>
              <a:off x="2534716" y="3655392"/>
              <a:ext cx="257504" cy="279499"/>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24" name="Arrow: Up 223">
              <a:extLst>
                <a:ext uri="{FF2B5EF4-FFF2-40B4-BE49-F238E27FC236}">
                  <a16:creationId xmlns:a16="http://schemas.microsoft.com/office/drawing/2014/main" id="{CA07CF79-7683-4FEC-90F2-1905512F3577}"/>
                </a:ext>
              </a:extLst>
            </p:cNvPr>
            <p:cNvSpPr/>
            <p:nvPr/>
          </p:nvSpPr>
          <p:spPr>
            <a:xfrm>
              <a:off x="3788876" y="3655391"/>
              <a:ext cx="257504" cy="279499"/>
            </a:xfrm>
            <a:prstGeom prst="up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25" name="Arrow: Right 224">
              <a:extLst>
                <a:ext uri="{FF2B5EF4-FFF2-40B4-BE49-F238E27FC236}">
                  <a16:creationId xmlns:a16="http://schemas.microsoft.com/office/drawing/2014/main" id="{682ABE42-6CE2-4A6A-BAAD-1CDBBA3B37EA}"/>
                </a:ext>
              </a:extLst>
            </p:cNvPr>
            <p:cNvSpPr/>
            <p:nvPr/>
          </p:nvSpPr>
          <p:spPr>
            <a:xfrm>
              <a:off x="1916893" y="2886419"/>
              <a:ext cx="412691" cy="34255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sp>
          <p:nvSpPr>
            <p:cNvPr id="226" name="Arrow: Left 225">
              <a:extLst>
                <a:ext uri="{FF2B5EF4-FFF2-40B4-BE49-F238E27FC236}">
                  <a16:creationId xmlns:a16="http://schemas.microsoft.com/office/drawing/2014/main" id="{F97E36DA-4F99-4663-AB68-4470401B7AF4}"/>
                </a:ext>
              </a:extLst>
            </p:cNvPr>
            <p:cNvSpPr/>
            <p:nvPr/>
          </p:nvSpPr>
          <p:spPr>
            <a:xfrm>
              <a:off x="4329834" y="2886419"/>
              <a:ext cx="409079" cy="342556"/>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p>
          </p:txBody>
        </p:sp>
      </p:grpSp>
      <p:sp>
        <p:nvSpPr>
          <p:cNvPr id="230" name="Content Placeholder 2">
            <a:extLst>
              <a:ext uri="{FF2B5EF4-FFF2-40B4-BE49-F238E27FC236}">
                <a16:creationId xmlns:a16="http://schemas.microsoft.com/office/drawing/2014/main" id="{F494AED8-60B8-4178-A653-484F354196A1}"/>
              </a:ext>
            </a:extLst>
          </p:cNvPr>
          <p:cNvSpPr txBox="1">
            <a:spLocks/>
          </p:cNvSpPr>
          <p:nvPr/>
        </p:nvSpPr>
        <p:spPr>
          <a:xfrm>
            <a:off x="1956619" y="19366882"/>
            <a:ext cx="10057703" cy="2347861"/>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400" dirty="0">
                <a:solidFill>
                  <a:schemeClr val="tx1"/>
                </a:solidFill>
              </a:rPr>
              <a:t>Number of Inputs: 150+</a:t>
            </a:r>
          </a:p>
          <a:p>
            <a:pPr algn="l"/>
            <a:r>
              <a:rPr lang="en-US" sz="2400" dirty="0">
                <a:solidFill>
                  <a:schemeClr val="tx1"/>
                </a:solidFill>
              </a:rPr>
              <a:t>Number of Outputs: ~200</a:t>
            </a:r>
          </a:p>
          <a:p>
            <a:pPr algn="l"/>
            <a:r>
              <a:rPr lang="en-US" sz="2400" dirty="0">
                <a:solidFill>
                  <a:schemeClr val="tx1"/>
                </a:solidFill>
              </a:rPr>
              <a:t>Number of Interlocking FSMs : Numerous</a:t>
            </a:r>
          </a:p>
          <a:p>
            <a:pPr algn="l"/>
            <a:r>
              <a:rPr lang="en-US" sz="2400" dirty="0">
                <a:solidFill>
                  <a:schemeClr val="tx1"/>
                </a:solidFill>
              </a:rPr>
              <a:t>Number of Distinct Input Interfaces: 5+</a:t>
            </a:r>
          </a:p>
          <a:p>
            <a:pPr algn="l"/>
            <a:r>
              <a:rPr lang="en-US" sz="2400" dirty="0">
                <a:solidFill>
                  <a:schemeClr val="tx1"/>
                </a:solidFill>
              </a:rPr>
              <a:t>Number of resources polled for voting: 5+</a:t>
            </a:r>
          </a:p>
          <a:p>
            <a:pPr algn="l"/>
            <a:r>
              <a:rPr lang="en-US" sz="2400" dirty="0">
                <a:solidFill>
                  <a:schemeClr val="tx1"/>
                </a:solidFill>
              </a:rPr>
              <a:t>Number of wakeup events: ~20</a:t>
            </a:r>
          </a:p>
        </p:txBody>
      </p:sp>
      <p:sp>
        <p:nvSpPr>
          <p:cNvPr id="231" name="Subtitle 3">
            <a:extLst>
              <a:ext uri="{FF2B5EF4-FFF2-40B4-BE49-F238E27FC236}">
                <a16:creationId xmlns:a16="http://schemas.microsoft.com/office/drawing/2014/main" id="{C0C39D39-D02A-4DF7-ABED-FF932784A0BC}"/>
              </a:ext>
            </a:extLst>
          </p:cNvPr>
          <p:cNvSpPr txBox="1">
            <a:spLocks/>
          </p:cNvSpPr>
          <p:nvPr/>
        </p:nvSpPr>
        <p:spPr>
          <a:xfrm>
            <a:off x="1865218" y="21676850"/>
            <a:ext cx="8156388" cy="310136"/>
          </a:xfrm>
          <a:prstGeom prst="rect">
            <a:avLst/>
          </a:prstGeom>
        </p:spPr>
        <p:txBody>
          <a:bodyPr/>
          <a:lst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pPr>
              <a:spcBef>
                <a:spcPts val="600"/>
              </a:spcBef>
            </a:pPr>
            <a:r>
              <a:rPr lang="en-US" sz="2800" b="1" dirty="0"/>
              <a:t>High concurrency of incoming inputs!!</a:t>
            </a:r>
          </a:p>
          <a:p>
            <a:pPr>
              <a:spcBef>
                <a:spcPts val="600"/>
              </a:spcBef>
            </a:pPr>
            <a:r>
              <a:rPr lang="en-US" sz="2800" b="1" dirty="0"/>
              <a:t>Large number of corner case scenarios!</a:t>
            </a:r>
          </a:p>
        </p:txBody>
      </p:sp>
      <p:sp>
        <p:nvSpPr>
          <p:cNvPr id="232" name="Content Placeholder 2">
            <a:extLst>
              <a:ext uri="{FF2B5EF4-FFF2-40B4-BE49-F238E27FC236}">
                <a16:creationId xmlns:a16="http://schemas.microsoft.com/office/drawing/2014/main" id="{5FFB9F14-5A90-4454-9DA1-091A37D47471}"/>
              </a:ext>
            </a:extLst>
          </p:cNvPr>
          <p:cNvSpPr txBox="1">
            <a:spLocks/>
          </p:cNvSpPr>
          <p:nvPr/>
        </p:nvSpPr>
        <p:spPr>
          <a:xfrm>
            <a:off x="1758500" y="22814179"/>
            <a:ext cx="11379975" cy="1244784"/>
          </a:xfrm>
          <a:prstGeom prst="rect">
            <a:avLst/>
          </a:prstGeom>
        </p:spPr>
        <p:txBody>
          <a:bodyPr vert="horz" lIns="0" tIns="0" rIns="0" bIns="0" rtlCol="0">
            <a:noAutofit/>
          </a:bodyPr>
          <a:lstStyle>
            <a:lvl1pPr marL="173736" indent="-173736" algn="l" defTabSz="914400" rtl="0" eaLnBrk="1" latinLnBrk="0" hangingPunct="1">
              <a:lnSpc>
                <a:spcPct val="107000"/>
              </a:lnSpc>
              <a:spcBef>
                <a:spcPts val="1200"/>
              </a:spcBef>
              <a:buClr>
                <a:srgbClr val="3253DC"/>
              </a:buClr>
              <a:buFont typeface="Arial" panose="020B0604020202020204" pitchFamily="34" charset="0"/>
              <a:buChar char="•"/>
              <a:defRPr sz="2100" kern="1200" baseline="0">
                <a:solidFill>
                  <a:schemeClr val="tx1">
                    <a:lumMod val="85000"/>
                    <a:lumOff val="15000"/>
                  </a:schemeClr>
                </a:solidFill>
                <a:latin typeface="+mn-lt"/>
                <a:ea typeface="+mn-ea"/>
                <a:cs typeface="+mn-cs"/>
              </a:defRPr>
            </a:lvl1pPr>
            <a:lvl2pPr marL="338328" indent="-174625"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2pPr>
            <a:lvl3pPr marL="509588" indent="-161925"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lang="en-US" sz="1800" kern="1200" dirty="0" smtClean="0">
                <a:solidFill>
                  <a:schemeClr val="tx1">
                    <a:lumMod val="85000"/>
                    <a:lumOff val="15000"/>
                  </a:schemeClr>
                </a:solidFill>
                <a:latin typeface="+mn-lt"/>
                <a:ea typeface="+mn-ea"/>
                <a:cs typeface="+mn-cs"/>
              </a:defRPr>
            </a:lvl3pPr>
            <a:lvl4pPr marL="685800" indent="-173736"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sz="1800" kern="1200">
                <a:solidFill>
                  <a:schemeClr val="tx1">
                    <a:lumMod val="85000"/>
                    <a:lumOff val="15000"/>
                  </a:schemeClr>
                </a:solidFill>
                <a:latin typeface="+mn-lt"/>
                <a:ea typeface="+mn-ea"/>
                <a:cs typeface="+mn-cs"/>
              </a:defRPr>
            </a:lvl4pPr>
            <a:lvl5pPr marL="0" indent="0" algn="l" defTabSz="914400" rtl="0" eaLnBrk="1" latinLnBrk="0" hangingPunct="1">
              <a:lnSpc>
                <a:spcPct val="98000"/>
              </a:lnSpc>
              <a:spcBef>
                <a:spcPts val="1800"/>
              </a:spcBef>
              <a:buClr>
                <a:srgbClr val="595959"/>
              </a:buClr>
              <a:buFont typeface="Microsoft Sans Serif" panose="020B0604020202020204" pitchFamily="34" charset="0"/>
              <a:buChar char="​"/>
              <a:tabLst/>
              <a:defRPr sz="2800" kern="1200" baseline="0">
                <a:solidFill>
                  <a:schemeClr val="tx1">
                    <a:lumMod val="85000"/>
                    <a:lumOff val="15000"/>
                  </a:schemeClr>
                </a:solidFill>
                <a:latin typeface="+mn-lt"/>
                <a:ea typeface="+mn-ea"/>
                <a:cs typeface="+mn-cs"/>
              </a:defRPr>
            </a:lvl5pPr>
            <a:lvl6pPr marL="0" indent="0" algn="l" defTabSz="914400" rtl="0" eaLnBrk="1" latinLnBrk="0" hangingPunct="1">
              <a:lnSpc>
                <a:spcPct val="94000"/>
              </a:lnSpc>
              <a:spcBef>
                <a:spcPts val="0"/>
              </a:spcBef>
              <a:buFont typeface="Microsoft Sans Serif" panose="020B0604020202020204" pitchFamily="34" charset="0"/>
              <a:buChar char="​"/>
              <a:defRPr sz="2400" kern="1200">
                <a:solidFill>
                  <a:schemeClr val="tx1">
                    <a:lumMod val="85000"/>
                    <a:lumOff val="15000"/>
                  </a:schemeClr>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7pPr>
            <a:lvl8pPr marL="0" indent="0" algn="l" defTabSz="914400" rtl="0" eaLnBrk="1" latinLnBrk="0" hangingPunct="1">
              <a:lnSpc>
                <a:spcPct val="86000"/>
              </a:lnSpc>
              <a:spcBef>
                <a:spcPts val="1800"/>
              </a:spcBef>
              <a:buSzPct val="100000"/>
              <a:buFont typeface="Microsoft Sans Serif" panose="020B0604020202020204" pitchFamily="34" charset="0"/>
              <a:buChar char="​"/>
              <a:defRPr lang="en-US" sz="5500" kern="1200" baseline="0" dirty="0" smtClean="0">
                <a:solidFill>
                  <a:schemeClr val="tx1">
                    <a:lumMod val="85000"/>
                    <a:lumOff val="15000"/>
                  </a:schemeClr>
                </a:solidFill>
                <a:latin typeface="+mn-lt"/>
                <a:ea typeface="+mn-ea"/>
                <a:cs typeface="+mn-cs"/>
              </a:defRPr>
            </a:lvl8pPr>
            <a:lvl9pPr marL="0" indent="0" algn="l" defTabSz="914400" rtl="0" eaLnBrk="1" latinLnBrk="0" hangingPunct="1">
              <a:lnSpc>
                <a:spcPct val="84000"/>
              </a:lnSpc>
              <a:spcBef>
                <a:spcPts val="1800"/>
              </a:spcBef>
              <a:buFont typeface="Microsoft Sans Serif" panose="020B0604020202020204" pitchFamily="34" charset="0"/>
              <a:buChar char="​"/>
              <a:defRPr sz="6800" kern="1200" baseline="0">
                <a:solidFill>
                  <a:schemeClr val="tx1">
                    <a:lumMod val="85000"/>
                    <a:lumOff val="15000"/>
                  </a:schemeClr>
                </a:solidFill>
                <a:latin typeface="+mn-lt"/>
                <a:ea typeface="+mn-ea"/>
                <a:cs typeface="+mn-cs"/>
              </a:defRPr>
            </a:lvl9pPr>
          </a:lstStyle>
          <a:p>
            <a:r>
              <a:rPr lang="en-US" sz="2800" dirty="0"/>
              <a:t>Large number of corner case scenarios are possible as different resources can vote at random times to go into power Off/On</a:t>
            </a:r>
          </a:p>
          <a:p>
            <a:r>
              <a:rPr lang="en-US" sz="2800" dirty="0"/>
              <a:t>DUT will aggregate the votes internally only once a certain sequence of votes have been seen from the peripheral blocks</a:t>
            </a:r>
          </a:p>
          <a:p>
            <a:endParaRPr lang="en-US" sz="2800" dirty="0"/>
          </a:p>
        </p:txBody>
      </p:sp>
      <p:sp>
        <p:nvSpPr>
          <p:cNvPr id="233" name="Content Placeholder 2">
            <a:extLst>
              <a:ext uri="{FF2B5EF4-FFF2-40B4-BE49-F238E27FC236}">
                <a16:creationId xmlns:a16="http://schemas.microsoft.com/office/drawing/2014/main" id="{752C157E-ADD5-47BC-B0CD-1C7FB4078235}"/>
              </a:ext>
            </a:extLst>
          </p:cNvPr>
          <p:cNvSpPr txBox="1">
            <a:spLocks/>
          </p:cNvSpPr>
          <p:nvPr/>
        </p:nvSpPr>
        <p:spPr>
          <a:xfrm>
            <a:off x="18596283" y="19505005"/>
            <a:ext cx="11940423" cy="2133008"/>
          </a:xfrm>
          <a:prstGeom prst="rect">
            <a:avLst/>
          </a:prstGeom>
        </p:spPr>
        <p:txBody>
          <a:bodyPr vert="horz" lIns="0" tIns="0" rIns="0" bIns="0" numCol="1" rtlCol="0">
            <a:noAutofit/>
          </a:bodyPr>
          <a:lstStyle>
            <a:lvl1pPr marL="173736" indent="-173736" algn="l" defTabSz="914400" rtl="0" eaLnBrk="1" latinLnBrk="0" hangingPunct="1">
              <a:lnSpc>
                <a:spcPct val="107000"/>
              </a:lnSpc>
              <a:spcBef>
                <a:spcPts val="1200"/>
              </a:spcBef>
              <a:buClr>
                <a:srgbClr val="3253DC"/>
              </a:buClr>
              <a:buFont typeface="Arial" panose="020B0604020202020204" pitchFamily="34" charset="0"/>
              <a:buChar char="•"/>
              <a:defRPr sz="2100" kern="1200" baseline="0">
                <a:solidFill>
                  <a:schemeClr val="tx1">
                    <a:lumMod val="85000"/>
                    <a:lumOff val="15000"/>
                  </a:schemeClr>
                </a:solidFill>
                <a:latin typeface="+mn-lt"/>
                <a:ea typeface="+mn-ea"/>
                <a:cs typeface="+mn-cs"/>
              </a:defRPr>
            </a:lvl1pPr>
            <a:lvl2pPr marL="338328" indent="-174625" algn="l" defTabSz="914400" rtl="0" eaLnBrk="1" latinLnBrk="0" hangingPunct="1">
              <a:lnSpc>
                <a:spcPct val="107000"/>
              </a:lnSpc>
              <a:spcBef>
                <a:spcPts val="0"/>
              </a:spcBef>
              <a:buClr>
                <a:schemeClr val="tx1">
                  <a:lumMod val="85000"/>
                  <a:lumOff val="15000"/>
                </a:schemeClr>
              </a:buClr>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2pPr>
            <a:lvl3pPr marL="509588" indent="-161925"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lang="en-US" sz="1800" kern="1200" dirty="0" smtClean="0">
                <a:solidFill>
                  <a:schemeClr val="tx1">
                    <a:lumMod val="85000"/>
                    <a:lumOff val="15000"/>
                  </a:schemeClr>
                </a:solidFill>
                <a:latin typeface="+mn-lt"/>
                <a:ea typeface="+mn-ea"/>
                <a:cs typeface="+mn-cs"/>
              </a:defRPr>
            </a:lvl3pPr>
            <a:lvl4pPr marL="685800" indent="-173736" algn="l" defTabSz="914400" rtl="0" eaLnBrk="1" latinLnBrk="0" hangingPunct="1">
              <a:lnSpc>
                <a:spcPct val="100000"/>
              </a:lnSpc>
              <a:spcBef>
                <a:spcPts val="0"/>
              </a:spcBef>
              <a:buClr>
                <a:schemeClr val="tx1">
                  <a:lumMod val="85000"/>
                  <a:lumOff val="15000"/>
                </a:schemeClr>
              </a:buClr>
              <a:buFont typeface="Microsoft Sans Serif" panose="020B0604020202020204" pitchFamily="34" charset="0"/>
              <a:buChar char="◦"/>
              <a:defRPr sz="1800" kern="1200">
                <a:solidFill>
                  <a:schemeClr val="tx1">
                    <a:lumMod val="85000"/>
                    <a:lumOff val="15000"/>
                  </a:schemeClr>
                </a:solidFill>
                <a:latin typeface="+mn-lt"/>
                <a:ea typeface="+mn-ea"/>
                <a:cs typeface="+mn-cs"/>
              </a:defRPr>
            </a:lvl4pPr>
            <a:lvl5pPr marL="0" indent="0" algn="l" defTabSz="914400" rtl="0" eaLnBrk="1" latinLnBrk="0" hangingPunct="1">
              <a:lnSpc>
                <a:spcPct val="98000"/>
              </a:lnSpc>
              <a:spcBef>
                <a:spcPts val="1800"/>
              </a:spcBef>
              <a:buClr>
                <a:srgbClr val="595959"/>
              </a:buClr>
              <a:buFont typeface="Microsoft Sans Serif" panose="020B0604020202020204" pitchFamily="34" charset="0"/>
              <a:buChar char="​"/>
              <a:tabLst/>
              <a:defRPr sz="2800" kern="1200" baseline="0">
                <a:solidFill>
                  <a:schemeClr val="tx1">
                    <a:lumMod val="85000"/>
                    <a:lumOff val="15000"/>
                  </a:schemeClr>
                </a:solidFill>
                <a:latin typeface="+mn-lt"/>
                <a:ea typeface="+mn-ea"/>
                <a:cs typeface="+mn-cs"/>
              </a:defRPr>
            </a:lvl5pPr>
            <a:lvl6pPr marL="0" indent="0" algn="l" defTabSz="914400" rtl="0" eaLnBrk="1" latinLnBrk="0" hangingPunct="1">
              <a:lnSpc>
                <a:spcPct val="94000"/>
              </a:lnSpc>
              <a:spcBef>
                <a:spcPts val="0"/>
              </a:spcBef>
              <a:buFont typeface="Microsoft Sans Serif" panose="020B0604020202020204" pitchFamily="34" charset="0"/>
              <a:buChar char="​"/>
              <a:defRPr sz="2400" kern="1200">
                <a:solidFill>
                  <a:schemeClr val="tx1">
                    <a:lumMod val="85000"/>
                    <a:lumOff val="15000"/>
                  </a:schemeClr>
                </a:solidFill>
                <a:latin typeface="+mn-lt"/>
                <a:ea typeface="+mn-ea"/>
                <a:cs typeface="+mn-cs"/>
              </a:defRPr>
            </a:lvl6pPr>
            <a:lvl7pPr marL="0" indent="0" algn="l" defTabSz="914400" rtl="0" eaLnBrk="1" latinLnBrk="0" hangingPunct="1">
              <a:lnSpc>
                <a:spcPct val="107000"/>
              </a:lnSpc>
              <a:spcBef>
                <a:spcPts val="1200"/>
              </a:spcBef>
              <a:buFont typeface="Microsoft Sans Serif" panose="020B0604020202020204" pitchFamily="34" charset="0"/>
              <a:buChar char="​"/>
              <a:defRPr sz="2100" kern="1200" baseline="0">
                <a:solidFill>
                  <a:schemeClr val="tx1">
                    <a:lumMod val="85000"/>
                    <a:lumOff val="15000"/>
                  </a:schemeClr>
                </a:solidFill>
                <a:latin typeface="+mn-lt"/>
                <a:ea typeface="+mn-ea"/>
                <a:cs typeface="+mn-cs"/>
              </a:defRPr>
            </a:lvl7pPr>
            <a:lvl8pPr marL="0" indent="0" algn="l" defTabSz="914400" rtl="0" eaLnBrk="1" latinLnBrk="0" hangingPunct="1">
              <a:lnSpc>
                <a:spcPct val="86000"/>
              </a:lnSpc>
              <a:spcBef>
                <a:spcPts val="1800"/>
              </a:spcBef>
              <a:buSzPct val="100000"/>
              <a:buFont typeface="Microsoft Sans Serif" panose="020B0604020202020204" pitchFamily="34" charset="0"/>
              <a:buChar char="​"/>
              <a:defRPr lang="en-US" sz="5500" kern="1200" baseline="0" dirty="0" smtClean="0">
                <a:solidFill>
                  <a:schemeClr val="tx1">
                    <a:lumMod val="85000"/>
                    <a:lumOff val="15000"/>
                  </a:schemeClr>
                </a:solidFill>
                <a:latin typeface="+mn-lt"/>
                <a:ea typeface="+mn-ea"/>
                <a:cs typeface="+mn-cs"/>
              </a:defRPr>
            </a:lvl8pPr>
            <a:lvl9pPr marL="0" indent="0" algn="l" defTabSz="914400" rtl="0" eaLnBrk="1" latinLnBrk="0" hangingPunct="1">
              <a:lnSpc>
                <a:spcPct val="84000"/>
              </a:lnSpc>
              <a:spcBef>
                <a:spcPts val="1800"/>
              </a:spcBef>
              <a:buFont typeface="Microsoft Sans Serif" panose="020B0604020202020204" pitchFamily="34" charset="0"/>
              <a:buChar char="​"/>
              <a:defRPr sz="6800" kern="1200" baseline="0">
                <a:solidFill>
                  <a:schemeClr val="tx1">
                    <a:lumMod val="85000"/>
                    <a:lumOff val="15000"/>
                  </a:schemeClr>
                </a:solidFill>
                <a:latin typeface="+mn-lt"/>
                <a:ea typeface="+mn-ea"/>
                <a:cs typeface="+mn-cs"/>
              </a:defRPr>
            </a:lvl9pPr>
          </a:lstStyle>
          <a:p>
            <a:r>
              <a:rPr lang="en-US" sz="2800" dirty="0"/>
              <a:t>DUT will cause a power up/ power down sequence only if a legal sequence of incoming votes have been seen</a:t>
            </a:r>
          </a:p>
          <a:p>
            <a:pPr lvl="1"/>
            <a:r>
              <a:rPr lang="en-US" sz="2800" dirty="0"/>
              <a:t>E.g. A-&gt; B-&gt; C -&gt; D -&gt; E -&gt; F sequence of votes should cause decision to go into power down/power up</a:t>
            </a:r>
          </a:p>
          <a:p>
            <a:r>
              <a:rPr lang="en-US" sz="2800" dirty="0"/>
              <a:t>Inputs from each block are independent of the other</a:t>
            </a:r>
          </a:p>
          <a:p>
            <a:pPr lvl="1"/>
            <a:r>
              <a:rPr lang="en-US" sz="2800" dirty="0"/>
              <a:t>Can vote to go into power down/power up </a:t>
            </a:r>
          </a:p>
          <a:p>
            <a:pPr lvl="1"/>
            <a:r>
              <a:rPr lang="en-US" sz="2800" dirty="0"/>
              <a:t>Some resources do not have a two way handshake and can withdraw votes at random time</a:t>
            </a:r>
          </a:p>
          <a:p>
            <a:r>
              <a:rPr lang="en-US" sz="2800" dirty="0"/>
              <a:t>Assertion needs to be modelled so as to minimize the number of false failures seen  </a:t>
            </a:r>
          </a:p>
        </p:txBody>
      </p:sp>
      <p:sp>
        <p:nvSpPr>
          <p:cNvPr id="234" name="Title 3">
            <a:extLst>
              <a:ext uri="{FF2B5EF4-FFF2-40B4-BE49-F238E27FC236}">
                <a16:creationId xmlns:a16="http://schemas.microsoft.com/office/drawing/2014/main" id="{A103A3C9-CA5A-41EC-8C62-613453B85B9A}"/>
              </a:ext>
            </a:extLst>
          </p:cNvPr>
          <p:cNvSpPr txBox="1">
            <a:spLocks/>
          </p:cNvSpPr>
          <p:nvPr/>
        </p:nvSpPr>
        <p:spPr>
          <a:xfrm>
            <a:off x="14104544" y="40117963"/>
            <a:ext cx="11210239" cy="429028"/>
          </a:xfrm>
          <a:prstGeom prst="rect">
            <a:avLst/>
          </a:prstGeom>
        </p:spPr>
        <p:txBody>
          <a:bodyPr/>
          <a:lst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a:lstStyle>
          <a:p>
            <a:r>
              <a:rPr lang="en-US" sz="5400" b="1" dirty="0">
                <a:solidFill>
                  <a:schemeClr val="bg1"/>
                </a:solidFill>
                <a:latin typeface="Microsoft Sans Serif" panose="020B0604020202020204" pitchFamily="34" charset="0"/>
                <a:ea typeface="Microsoft Sans Serif" panose="020B0604020202020204" pitchFamily="34" charset="0"/>
                <a:cs typeface="Microsoft Sans Serif" panose="020B0604020202020204" pitchFamily="34" charset="0"/>
              </a:rPr>
              <a:t>Results</a:t>
            </a:r>
          </a:p>
        </p:txBody>
      </p:sp>
      <p:sp>
        <p:nvSpPr>
          <p:cNvPr id="235" name="Content Placeholder 2">
            <a:extLst>
              <a:ext uri="{FF2B5EF4-FFF2-40B4-BE49-F238E27FC236}">
                <a16:creationId xmlns:a16="http://schemas.microsoft.com/office/drawing/2014/main" id="{B31BFA9E-C310-415A-876C-B7645A76978E}"/>
              </a:ext>
            </a:extLst>
          </p:cNvPr>
          <p:cNvSpPr txBox="1">
            <a:spLocks/>
          </p:cNvSpPr>
          <p:nvPr/>
        </p:nvSpPr>
        <p:spPr>
          <a:xfrm>
            <a:off x="2233810" y="40838285"/>
            <a:ext cx="13114027" cy="1640180"/>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800" dirty="0">
                <a:solidFill>
                  <a:schemeClr val="bg1"/>
                </a:solidFill>
              </a:rPr>
              <a:t>6 corner case bugs were found within 3 weeks using under-constrained formal testbench</a:t>
            </a:r>
          </a:p>
          <a:p>
            <a:pPr lvl="1"/>
            <a:r>
              <a:rPr lang="en-US" sz="2800" dirty="0">
                <a:solidFill>
                  <a:schemeClr val="bg1"/>
                </a:solidFill>
              </a:rPr>
              <a:t>4 of bugs were difficult to hit in simulation</a:t>
            </a:r>
          </a:p>
          <a:p>
            <a:pPr lvl="1"/>
            <a:r>
              <a:rPr lang="en-US" sz="2800" dirty="0">
                <a:solidFill>
                  <a:schemeClr val="bg1"/>
                </a:solidFill>
              </a:rPr>
              <a:t>2 late critical bugs found </a:t>
            </a:r>
          </a:p>
        </p:txBody>
      </p:sp>
      <p:sp>
        <p:nvSpPr>
          <p:cNvPr id="237" name="Content Placeholder 2">
            <a:extLst>
              <a:ext uri="{FF2B5EF4-FFF2-40B4-BE49-F238E27FC236}">
                <a16:creationId xmlns:a16="http://schemas.microsoft.com/office/drawing/2014/main" id="{28EFD746-9F9C-478F-ACE7-E43EE64AC99F}"/>
              </a:ext>
            </a:extLst>
          </p:cNvPr>
          <p:cNvSpPr txBox="1">
            <a:spLocks/>
          </p:cNvSpPr>
          <p:nvPr/>
        </p:nvSpPr>
        <p:spPr>
          <a:xfrm>
            <a:off x="16782386" y="41133480"/>
            <a:ext cx="13114027" cy="1640180"/>
          </a:xfrm>
          <a:prstGeom prst="rect">
            <a:avLst/>
          </a:prstGeom>
        </p:spPr>
        <p:txBody>
          <a:bodyPr vert="horz" lIns="91440" tIns="45720" rIns="91440" bIns="45720" rtlCol="0" anchor="ctr"/>
          <a:lstStyle>
            <a:defPPr>
              <a:defRPr lang="en-US"/>
            </a:defPPr>
            <a:lvl1pPr marL="0" algn="r" defTabSz="457200" rtl="0" eaLnBrk="1" latinLnBrk="0" hangingPunct="1">
              <a:defRPr sz="432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2800" dirty="0">
                <a:solidFill>
                  <a:schemeClr val="bg1"/>
                </a:solidFill>
              </a:rPr>
              <a:t>Bugs included </a:t>
            </a:r>
            <a:r>
              <a:rPr lang="en-US" sz="2800" dirty="0" err="1">
                <a:solidFill>
                  <a:schemeClr val="bg1"/>
                </a:solidFill>
              </a:rPr>
              <a:t>livelock</a:t>
            </a:r>
            <a:r>
              <a:rPr lang="en-US" sz="2800" dirty="0">
                <a:solidFill>
                  <a:schemeClr val="bg1"/>
                </a:solidFill>
              </a:rPr>
              <a:t>, deadlock and vote drop scenarios and fixes added to design robustness</a:t>
            </a:r>
          </a:p>
          <a:p>
            <a:pPr algn="l"/>
            <a:r>
              <a:rPr lang="en-US" sz="2800" dirty="0">
                <a:solidFill>
                  <a:schemeClr val="bg1"/>
                </a:solidFill>
              </a:rPr>
              <a:t>Decision to deploy formal earlier in verification cycle to detect bugs early in design cycle so that more comprehensive verification can be carried out</a:t>
            </a:r>
          </a:p>
          <a:p>
            <a:pPr lvl="1"/>
            <a:endParaRPr lang="en-US" sz="2800" dirty="0">
              <a:solidFill>
                <a:schemeClr val="bg1"/>
              </a:solidFill>
            </a:endParaRPr>
          </a:p>
        </p:txBody>
      </p:sp>
      <p:sp>
        <p:nvSpPr>
          <p:cNvPr id="238" name="Freeform 5">
            <a:extLst>
              <a:ext uri="{FF2B5EF4-FFF2-40B4-BE49-F238E27FC236}">
                <a16:creationId xmlns:a16="http://schemas.microsoft.com/office/drawing/2014/main" id="{B488ED78-5FF3-4F75-9C41-16FF3B5F894D}"/>
              </a:ext>
            </a:extLst>
          </p:cNvPr>
          <p:cNvSpPr>
            <a:spLocks noEditPoints="1"/>
          </p:cNvSpPr>
          <p:nvPr/>
        </p:nvSpPr>
        <p:spPr bwMode="gray">
          <a:xfrm>
            <a:off x="26345560" y="593866"/>
            <a:ext cx="4668725" cy="1019636"/>
          </a:xfrm>
          <a:custGeom>
            <a:avLst/>
            <a:gdLst>
              <a:gd name="T0" fmla="*/ 2199 w 8006"/>
              <a:gd name="T1" fmla="*/ 1222 h 1470"/>
              <a:gd name="T2" fmla="*/ 2017 w 8006"/>
              <a:gd name="T3" fmla="*/ 1223 h 1470"/>
              <a:gd name="T4" fmla="*/ 1391 w 8006"/>
              <a:gd name="T5" fmla="*/ 923 h 1470"/>
              <a:gd name="T6" fmla="*/ 1535 w 8006"/>
              <a:gd name="T7" fmla="*/ 421 h 1470"/>
              <a:gd name="T8" fmla="*/ 1792 w 8006"/>
              <a:gd name="T9" fmla="*/ 1125 h 1470"/>
              <a:gd name="T10" fmla="*/ 2056 w 8006"/>
              <a:gd name="T11" fmla="*/ 421 h 1470"/>
              <a:gd name="T12" fmla="*/ 0 w 8006"/>
              <a:gd name="T13" fmla="*/ 641 h 1470"/>
              <a:gd name="T14" fmla="*/ 881 w 8006"/>
              <a:gd name="T15" fmla="*/ 1438 h 1470"/>
              <a:gd name="T16" fmla="*/ 1071 w 8006"/>
              <a:gd name="T17" fmla="*/ 1419 h 1470"/>
              <a:gd name="T18" fmla="*/ 638 w 8006"/>
              <a:gd name="T19" fmla="*/ 0 h 1470"/>
              <a:gd name="T20" fmla="*/ 783 w 8006"/>
              <a:gd name="T21" fmla="*/ 771 h 1470"/>
              <a:gd name="T22" fmla="*/ 749 w 8006"/>
              <a:gd name="T23" fmla="*/ 1096 h 1470"/>
              <a:gd name="T24" fmla="*/ 638 w 8006"/>
              <a:gd name="T25" fmla="*/ 173 h 1470"/>
              <a:gd name="T26" fmla="*/ 7997 w 8006"/>
              <a:gd name="T27" fmla="*/ 1218 h 1470"/>
              <a:gd name="T28" fmla="*/ 7808 w 8006"/>
              <a:gd name="T29" fmla="*/ 1229 h 1470"/>
              <a:gd name="T30" fmla="*/ 7333 w 8006"/>
              <a:gd name="T31" fmla="*/ 1260 h 1470"/>
              <a:gd name="T32" fmla="*/ 6966 w 8006"/>
              <a:gd name="T33" fmla="*/ 652 h 1470"/>
              <a:gd name="T34" fmla="*/ 6597 w 8006"/>
              <a:gd name="T35" fmla="*/ 1260 h 1470"/>
              <a:gd name="T36" fmla="*/ 6118 w 8006"/>
              <a:gd name="T37" fmla="*/ 1229 h 1470"/>
              <a:gd name="T38" fmla="*/ 5924 w 8006"/>
              <a:gd name="T39" fmla="*/ 1229 h 1470"/>
              <a:gd name="T40" fmla="*/ 5448 w 8006"/>
              <a:gd name="T41" fmla="*/ 1260 h 1470"/>
              <a:gd name="T42" fmla="*/ 5600 w 8006"/>
              <a:gd name="T43" fmla="*/ 454 h 1470"/>
              <a:gd name="T44" fmla="*/ 5817 w 8006"/>
              <a:gd name="T45" fmla="*/ 454 h 1470"/>
              <a:gd name="T46" fmla="*/ 6277 w 8006"/>
              <a:gd name="T47" fmla="*/ 421 h 1470"/>
              <a:gd name="T48" fmla="*/ 6653 w 8006"/>
              <a:gd name="T49" fmla="*/ 1012 h 1470"/>
              <a:gd name="T50" fmla="*/ 7029 w 8006"/>
              <a:gd name="T51" fmla="*/ 421 h 1470"/>
              <a:gd name="T52" fmla="*/ 7488 w 8006"/>
              <a:gd name="T53" fmla="*/ 454 h 1470"/>
              <a:gd name="T54" fmla="*/ 7705 w 8006"/>
              <a:gd name="T55" fmla="*/ 454 h 1470"/>
              <a:gd name="T56" fmla="*/ 3055 w 8006"/>
              <a:gd name="T57" fmla="*/ 421 h 1470"/>
              <a:gd name="T58" fmla="*/ 2741 w 8006"/>
              <a:gd name="T59" fmla="*/ 397 h 1470"/>
              <a:gd name="T60" fmla="*/ 3015 w 8006"/>
              <a:gd name="T61" fmla="*/ 1148 h 1470"/>
              <a:gd name="T62" fmla="*/ 3159 w 8006"/>
              <a:gd name="T63" fmla="*/ 1260 h 1470"/>
              <a:gd name="T64" fmla="*/ 3159 w 8006"/>
              <a:gd name="T65" fmla="*/ 421 h 1470"/>
              <a:gd name="T66" fmla="*/ 2760 w 8006"/>
              <a:gd name="T67" fmla="*/ 568 h 1470"/>
              <a:gd name="T68" fmla="*/ 4389 w 8006"/>
              <a:gd name="T69" fmla="*/ 1141 h 1470"/>
              <a:gd name="T70" fmla="*/ 3678 w 8006"/>
              <a:gd name="T71" fmla="*/ 841 h 1470"/>
              <a:gd name="T72" fmla="*/ 4389 w 8006"/>
              <a:gd name="T73" fmla="*/ 538 h 1470"/>
              <a:gd name="T74" fmla="*/ 4117 w 8006"/>
              <a:gd name="T75" fmla="*/ 563 h 1470"/>
              <a:gd name="T76" fmla="*/ 4276 w 8006"/>
              <a:gd name="T77" fmla="*/ 1066 h 1470"/>
              <a:gd name="T78" fmla="*/ 4875 w 8006"/>
              <a:gd name="T79" fmla="*/ 398 h 1470"/>
              <a:gd name="T80" fmla="*/ 5316 w 8006"/>
              <a:gd name="T81" fmla="*/ 841 h 1470"/>
              <a:gd name="T82" fmla="*/ 4618 w 8006"/>
              <a:gd name="T83" fmla="*/ 841 h 1470"/>
              <a:gd name="T84" fmla="*/ 4875 w 8006"/>
              <a:gd name="T85" fmla="*/ 1113 h 1470"/>
              <a:gd name="T86" fmla="*/ 3559 w 8006"/>
              <a:gd name="T87" fmla="*/ 1220 h 1470"/>
              <a:gd name="T88" fmla="*/ 3377 w 8006"/>
              <a:gd name="T89" fmla="*/ 1220 h 1470"/>
              <a:gd name="T90" fmla="*/ 3520 w 8006"/>
              <a:gd name="T91" fmla="*/ 2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6" h="1470">
                <a:moveTo>
                  <a:pt x="2159" y="421"/>
                </a:moveTo>
                <a:cubicBezTo>
                  <a:pt x="2180" y="421"/>
                  <a:pt x="2199" y="438"/>
                  <a:pt x="2199" y="461"/>
                </a:cubicBezTo>
                <a:cubicBezTo>
                  <a:pt x="2199" y="1222"/>
                  <a:pt x="2199" y="1222"/>
                  <a:pt x="2199" y="1222"/>
                </a:cubicBezTo>
                <a:cubicBezTo>
                  <a:pt x="2199" y="1243"/>
                  <a:pt x="2180" y="1260"/>
                  <a:pt x="2159" y="1260"/>
                </a:cubicBezTo>
                <a:cubicBezTo>
                  <a:pt x="2056" y="1260"/>
                  <a:pt x="2056" y="1260"/>
                  <a:pt x="2056" y="1260"/>
                </a:cubicBezTo>
                <a:cubicBezTo>
                  <a:pt x="2036" y="1260"/>
                  <a:pt x="2017" y="1244"/>
                  <a:pt x="2017" y="1223"/>
                </a:cubicBezTo>
                <a:cubicBezTo>
                  <a:pt x="2017" y="1153"/>
                  <a:pt x="2017" y="1153"/>
                  <a:pt x="2017" y="1153"/>
                </a:cubicBezTo>
                <a:cubicBezTo>
                  <a:pt x="1965" y="1230"/>
                  <a:pt x="1876" y="1283"/>
                  <a:pt x="1745" y="1283"/>
                </a:cubicBezTo>
                <a:cubicBezTo>
                  <a:pt x="1526" y="1283"/>
                  <a:pt x="1391" y="1138"/>
                  <a:pt x="1391" y="923"/>
                </a:cubicBezTo>
                <a:cubicBezTo>
                  <a:pt x="1391" y="460"/>
                  <a:pt x="1391" y="460"/>
                  <a:pt x="1391" y="460"/>
                </a:cubicBezTo>
                <a:cubicBezTo>
                  <a:pt x="1391" y="438"/>
                  <a:pt x="1411" y="421"/>
                  <a:pt x="1432" y="421"/>
                </a:cubicBezTo>
                <a:cubicBezTo>
                  <a:pt x="1535" y="421"/>
                  <a:pt x="1535" y="421"/>
                  <a:pt x="1535" y="421"/>
                </a:cubicBezTo>
                <a:cubicBezTo>
                  <a:pt x="1556" y="421"/>
                  <a:pt x="1573" y="438"/>
                  <a:pt x="1573" y="460"/>
                </a:cubicBezTo>
                <a:cubicBezTo>
                  <a:pt x="1573" y="893"/>
                  <a:pt x="1573" y="893"/>
                  <a:pt x="1573" y="893"/>
                </a:cubicBezTo>
                <a:cubicBezTo>
                  <a:pt x="1573" y="1033"/>
                  <a:pt x="1647" y="1125"/>
                  <a:pt x="1792" y="1125"/>
                </a:cubicBezTo>
                <a:cubicBezTo>
                  <a:pt x="1933" y="1125"/>
                  <a:pt x="2017" y="1029"/>
                  <a:pt x="2017" y="895"/>
                </a:cubicBezTo>
                <a:cubicBezTo>
                  <a:pt x="2017" y="460"/>
                  <a:pt x="2017" y="460"/>
                  <a:pt x="2017" y="460"/>
                </a:cubicBezTo>
                <a:cubicBezTo>
                  <a:pt x="2017" y="438"/>
                  <a:pt x="2036" y="421"/>
                  <a:pt x="2056" y="421"/>
                </a:cubicBezTo>
                <a:cubicBezTo>
                  <a:pt x="2159" y="421"/>
                  <a:pt x="2159" y="421"/>
                  <a:pt x="2159" y="421"/>
                </a:cubicBezTo>
                <a:moveTo>
                  <a:pt x="638" y="0"/>
                </a:moveTo>
                <a:cubicBezTo>
                  <a:pt x="285" y="0"/>
                  <a:pt x="0" y="274"/>
                  <a:pt x="0" y="641"/>
                </a:cubicBezTo>
                <a:cubicBezTo>
                  <a:pt x="0" y="1008"/>
                  <a:pt x="285" y="1283"/>
                  <a:pt x="638" y="1283"/>
                </a:cubicBezTo>
                <a:cubicBezTo>
                  <a:pt x="698" y="1283"/>
                  <a:pt x="757" y="1275"/>
                  <a:pt x="812" y="1260"/>
                </a:cubicBezTo>
                <a:cubicBezTo>
                  <a:pt x="881" y="1438"/>
                  <a:pt x="881" y="1438"/>
                  <a:pt x="881" y="1438"/>
                </a:cubicBezTo>
                <a:cubicBezTo>
                  <a:pt x="888" y="1458"/>
                  <a:pt x="902" y="1470"/>
                  <a:pt x="928" y="1470"/>
                </a:cubicBezTo>
                <a:cubicBezTo>
                  <a:pt x="1038" y="1470"/>
                  <a:pt x="1038" y="1470"/>
                  <a:pt x="1038" y="1470"/>
                </a:cubicBezTo>
                <a:cubicBezTo>
                  <a:pt x="1064" y="1470"/>
                  <a:pt x="1084" y="1452"/>
                  <a:pt x="1071" y="1419"/>
                </a:cubicBezTo>
                <a:cubicBezTo>
                  <a:pt x="982" y="1185"/>
                  <a:pt x="982" y="1185"/>
                  <a:pt x="982" y="1185"/>
                </a:cubicBezTo>
                <a:cubicBezTo>
                  <a:pt x="1159" y="1074"/>
                  <a:pt x="1276" y="877"/>
                  <a:pt x="1276" y="641"/>
                </a:cubicBezTo>
                <a:cubicBezTo>
                  <a:pt x="1276" y="274"/>
                  <a:pt x="991" y="0"/>
                  <a:pt x="638" y="0"/>
                </a:cubicBezTo>
                <a:moveTo>
                  <a:pt x="916" y="1013"/>
                </a:moveTo>
                <a:cubicBezTo>
                  <a:pt x="835" y="804"/>
                  <a:pt x="835" y="804"/>
                  <a:pt x="835" y="804"/>
                </a:cubicBezTo>
                <a:cubicBezTo>
                  <a:pt x="828" y="786"/>
                  <a:pt x="814" y="771"/>
                  <a:pt x="783" y="771"/>
                </a:cubicBezTo>
                <a:cubicBezTo>
                  <a:pt x="678" y="771"/>
                  <a:pt x="678" y="771"/>
                  <a:pt x="678" y="771"/>
                </a:cubicBezTo>
                <a:cubicBezTo>
                  <a:pt x="652" y="771"/>
                  <a:pt x="631" y="788"/>
                  <a:pt x="643" y="821"/>
                </a:cubicBezTo>
                <a:cubicBezTo>
                  <a:pt x="749" y="1096"/>
                  <a:pt x="749" y="1096"/>
                  <a:pt x="749" y="1096"/>
                </a:cubicBezTo>
                <a:cubicBezTo>
                  <a:pt x="714" y="1105"/>
                  <a:pt x="677" y="1110"/>
                  <a:pt x="638" y="1110"/>
                </a:cubicBezTo>
                <a:cubicBezTo>
                  <a:pt x="379" y="1110"/>
                  <a:pt x="196" y="907"/>
                  <a:pt x="196" y="641"/>
                </a:cubicBezTo>
                <a:cubicBezTo>
                  <a:pt x="196" y="376"/>
                  <a:pt x="379" y="173"/>
                  <a:pt x="638" y="173"/>
                </a:cubicBezTo>
                <a:cubicBezTo>
                  <a:pt x="897" y="173"/>
                  <a:pt x="1080" y="376"/>
                  <a:pt x="1080" y="641"/>
                </a:cubicBezTo>
                <a:cubicBezTo>
                  <a:pt x="1080" y="796"/>
                  <a:pt x="1018" y="929"/>
                  <a:pt x="916" y="1013"/>
                </a:cubicBezTo>
                <a:moveTo>
                  <a:pt x="7997" y="1218"/>
                </a:moveTo>
                <a:cubicBezTo>
                  <a:pt x="8006" y="1239"/>
                  <a:pt x="7995" y="1260"/>
                  <a:pt x="7969" y="1260"/>
                </a:cubicBezTo>
                <a:cubicBezTo>
                  <a:pt x="7854" y="1260"/>
                  <a:pt x="7854" y="1260"/>
                  <a:pt x="7854" y="1260"/>
                </a:cubicBezTo>
                <a:cubicBezTo>
                  <a:pt x="7833" y="1260"/>
                  <a:pt x="7815" y="1250"/>
                  <a:pt x="7808" y="1229"/>
                </a:cubicBezTo>
                <a:cubicBezTo>
                  <a:pt x="7595" y="655"/>
                  <a:pt x="7595" y="655"/>
                  <a:pt x="7595" y="655"/>
                </a:cubicBezTo>
                <a:cubicBezTo>
                  <a:pt x="7378" y="1229"/>
                  <a:pt x="7378" y="1229"/>
                  <a:pt x="7378" y="1229"/>
                </a:cubicBezTo>
                <a:cubicBezTo>
                  <a:pt x="7369" y="1251"/>
                  <a:pt x="7354" y="1260"/>
                  <a:pt x="7333" y="1260"/>
                </a:cubicBezTo>
                <a:cubicBezTo>
                  <a:pt x="7230" y="1260"/>
                  <a:pt x="7230" y="1260"/>
                  <a:pt x="7230" y="1260"/>
                </a:cubicBezTo>
                <a:cubicBezTo>
                  <a:pt x="7209" y="1260"/>
                  <a:pt x="7193" y="1251"/>
                  <a:pt x="7184" y="1229"/>
                </a:cubicBezTo>
                <a:cubicBezTo>
                  <a:pt x="6966" y="652"/>
                  <a:pt x="6966" y="652"/>
                  <a:pt x="6966" y="652"/>
                </a:cubicBezTo>
                <a:cubicBezTo>
                  <a:pt x="6751" y="1229"/>
                  <a:pt x="6751" y="1229"/>
                  <a:pt x="6751" y="1229"/>
                </a:cubicBezTo>
                <a:cubicBezTo>
                  <a:pt x="6742" y="1250"/>
                  <a:pt x="6726" y="1260"/>
                  <a:pt x="6705" y="1260"/>
                </a:cubicBezTo>
                <a:cubicBezTo>
                  <a:pt x="6597" y="1260"/>
                  <a:pt x="6597" y="1260"/>
                  <a:pt x="6597" y="1260"/>
                </a:cubicBezTo>
                <a:cubicBezTo>
                  <a:pt x="6576" y="1260"/>
                  <a:pt x="6560" y="1250"/>
                  <a:pt x="6551" y="1229"/>
                </a:cubicBezTo>
                <a:cubicBezTo>
                  <a:pt x="6338" y="652"/>
                  <a:pt x="6338" y="652"/>
                  <a:pt x="6338" y="652"/>
                </a:cubicBezTo>
                <a:cubicBezTo>
                  <a:pt x="6118" y="1229"/>
                  <a:pt x="6118" y="1229"/>
                  <a:pt x="6118" y="1229"/>
                </a:cubicBezTo>
                <a:cubicBezTo>
                  <a:pt x="6109" y="1251"/>
                  <a:pt x="6093" y="1260"/>
                  <a:pt x="6072" y="1260"/>
                </a:cubicBezTo>
                <a:cubicBezTo>
                  <a:pt x="5969" y="1260"/>
                  <a:pt x="5969" y="1260"/>
                  <a:pt x="5969" y="1260"/>
                </a:cubicBezTo>
                <a:cubicBezTo>
                  <a:pt x="5948" y="1260"/>
                  <a:pt x="5932" y="1251"/>
                  <a:pt x="5924" y="1229"/>
                </a:cubicBezTo>
                <a:cubicBezTo>
                  <a:pt x="5709" y="652"/>
                  <a:pt x="5709" y="652"/>
                  <a:pt x="5709" y="652"/>
                </a:cubicBezTo>
                <a:cubicBezTo>
                  <a:pt x="5494" y="1229"/>
                  <a:pt x="5494" y="1229"/>
                  <a:pt x="5494" y="1229"/>
                </a:cubicBezTo>
                <a:cubicBezTo>
                  <a:pt x="5487" y="1250"/>
                  <a:pt x="5469" y="1260"/>
                  <a:pt x="5448" y="1260"/>
                </a:cubicBezTo>
                <a:cubicBezTo>
                  <a:pt x="5336" y="1260"/>
                  <a:pt x="5336" y="1260"/>
                  <a:pt x="5336" y="1260"/>
                </a:cubicBezTo>
                <a:cubicBezTo>
                  <a:pt x="5310" y="1260"/>
                  <a:pt x="5300" y="1239"/>
                  <a:pt x="5308" y="1218"/>
                </a:cubicBezTo>
                <a:cubicBezTo>
                  <a:pt x="5600" y="454"/>
                  <a:pt x="5600" y="454"/>
                  <a:pt x="5600" y="454"/>
                </a:cubicBezTo>
                <a:cubicBezTo>
                  <a:pt x="5609" y="432"/>
                  <a:pt x="5625" y="421"/>
                  <a:pt x="5646" y="421"/>
                </a:cubicBezTo>
                <a:cubicBezTo>
                  <a:pt x="5772" y="421"/>
                  <a:pt x="5772" y="421"/>
                  <a:pt x="5772" y="421"/>
                </a:cubicBezTo>
                <a:cubicBezTo>
                  <a:pt x="5793" y="421"/>
                  <a:pt x="5808" y="432"/>
                  <a:pt x="5817" y="454"/>
                </a:cubicBezTo>
                <a:cubicBezTo>
                  <a:pt x="6023" y="1012"/>
                  <a:pt x="6023" y="1012"/>
                  <a:pt x="6023" y="1012"/>
                </a:cubicBezTo>
                <a:cubicBezTo>
                  <a:pt x="6231" y="454"/>
                  <a:pt x="6231" y="454"/>
                  <a:pt x="6231" y="454"/>
                </a:cubicBezTo>
                <a:cubicBezTo>
                  <a:pt x="6240" y="432"/>
                  <a:pt x="6256" y="421"/>
                  <a:pt x="6277" y="421"/>
                </a:cubicBezTo>
                <a:cubicBezTo>
                  <a:pt x="6401" y="421"/>
                  <a:pt x="6401" y="421"/>
                  <a:pt x="6401" y="421"/>
                </a:cubicBezTo>
                <a:cubicBezTo>
                  <a:pt x="6422" y="421"/>
                  <a:pt x="6438" y="432"/>
                  <a:pt x="6446" y="454"/>
                </a:cubicBezTo>
                <a:cubicBezTo>
                  <a:pt x="6653" y="1012"/>
                  <a:pt x="6653" y="1012"/>
                  <a:pt x="6653" y="1012"/>
                </a:cubicBezTo>
                <a:cubicBezTo>
                  <a:pt x="6859" y="454"/>
                  <a:pt x="6859" y="454"/>
                  <a:pt x="6859" y="454"/>
                </a:cubicBezTo>
                <a:cubicBezTo>
                  <a:pt x="6868" y="432"/>
                  <a:pt x="6883" y="421"/>
                  <a:pt x="6904" y="421"/>
                </a:cubicBezTo>
                <a:cubicBezTo>
                  <a:pt x="7029" y="421"/>
                  <a:pt x="7029" y="421"/>
                  <a:pt x="7029" y="421"/>
                </a:cubicBezTo>
                <a:cubicBezTo>
                  <a:pt x="7049" y="421"/>
                  <a:pt x="7065" y="432"/>
                  <a:pt x="7074" y="454"/>
                </a:cubicBezTo>
                <a:cubicBezTo>
                  <a:pt x="7284" y="1012"/>
                  <a:pt x="7284" y="1012"/>
                  <a:pt x="7284" y="1012"/>
                </a:cubicBezTo>
                <a:cubicBezTo>
                  <a:pt x="7488" y="454"/>
                  <a:pt x="7488" y="454"/>
                  <a:pt x="7488" y="454"/>
                </a:cubicBezTo>
                <a:cubicBezTo>
                  <a:pt x="7497" y="432"/>
                  <a:pt x="7513" y="421"/>
                  <a:pt x="7534" y="421"/>
                </a:cubicBezTo>
                <a:cubicBezTo>
                  <a:pt x="7660" y="421"/>
                  <a:pt x="7660" y="421"/>
                  <a:pt x="7660" y="421"/>
                </a:cubicBezTo>
                <a:cubicBezTo>
                  <a:pt x="7681" y="421"/>
                  <a:pt x="7696" y="432"/>
                  <a:pt x="7705" y="454"/>
                </a:cubicBezTo>
                <a:cubicBezTo>
                  <a:pt x="7997" y="1218"/>
                  <a:pt x="7997" y="1218"/>
                  <a:pt x="7997" y="1218"/>
                </a:cubicBezTo>
                <a:moveTo>
                  <a:pt x="3159" y="421"/>
                </a:moveTo>
                <a:cubicBezTo>
                  <a:pt x="3055" y="421"/>
                  <a:pt x="3055" y="421"/>
                  <a:pt x="3055" y="421"/>
                </a:cubicBezTo>
                <a:cubicBezTo>
                  <a:pt x="3035" y="421"/>
                  <a:pt x="3015" y="438"/>
                  <a:pt x="3015" y="461"/>
                </a:cubicBezTo>
                <a:cubicBezTo>
                  <a:pt x="3015" y="531"/>
                  <a:pt x="3015" y="531"/>
                  <a:pt x="3015" y="531"/>
                </a:cubicBezTo>
                <a:cubicBezTo>
                  <a:pt x="2963" y="452"/>
                  <a:pt x="2861" y="397"/>
                  <a:pt x="2741" y="397"/>
                </a:cubicBezTo>
                <a:cubicBezTo>
                  <a:pt x="2514" y="397"/>
                  <a:pt x="2318" y="577"/>
                  <a:pt x="2318" y="839"/>
                </a:cubicBezTo>
                <a:cubicBezTo>
                  <a:pt x="2318" y="1105"/>
                  <a:pt x="2514" y="1283"/>
                  <a:pt x="2739" y="1283"/>
                </a:cubicBezTo>
                <a:cubicBezTo>
                  <a:pt x="2861" y="1283"/>
                  <a:pt x="2961" y="1227"/>
                  <a:pt x="3015" y="1148"/>
                </a:cubicBezTo>
                <a:cubicBezTo>
                  <a:pt x="3015" y="1222"/>
                  <a:pt x="3015" y="1222"/>
                  <a:pt x="3015" y="1222"/>
                </a:cubicBezTo>
                <a:cubicBezTo>
                  <a:pt x="3015" y="1243"/>
                  <a:pt x="3035" y="1260"/>
                  <a:pt x="3055" y="1260"/>
                </a:cubicBezTo>
                <a:cubicBezTo>
                  <a:pt x="3159" y="1260"/>
                  <a:pt x="3159" y="1260"/>
                  <a:pt x="3159" y="1260"/>
                </a:cubicBezTo>
                <a:cubicBezTo>
                  <a:pt x="3180" y="1260"/>
                  <a:pt x="3197" y="1243"/>
                  <a:pt x="3197" y="1222"/>
                </a:cubicBezTo>
                <a:cubicBezTo>
                  <a:pt x="3197" y="461"/>
                  <a:pt x="3197" y="461"/>
                  <a:pt x="3197" y="461"/>
                </a:cubicBezTo>
                <a:cubicBezTo>
                  <a:pt x="3197" y="438"/>
                  <a:pt x="3180" y="421"/>
                  <a:pt x="3159" y="421"/>
                </a:cubicBezTo>
                <a:moveTo>
                  <a:pt x="2760" y="1115"/>
                </a:moveTo>
                <a:cubicBezTo>
                  <a:pt x="2610" y="1115"/>
                  <a:pt x="2503" y="993"/>
                  <a:pt x="2503" y="841"/>
                </a:cubicBezTo>
                <a:cubicBezTo>
                  <a:pt x="2503" y="687"/>
                  <a:pt x="2610" y="568"/>
                  <a:pt x="2760" y="568"/>
                </a:cubicBezTo>
                <a:cubicBezTo>
                  <a:pt x="2909" y="568"/>
                  <a:pt x="3017" y="687"/>
                  <a:pt x="3017" y="841"/>
                </a:cubicBezTo>
                <a:cubicBezTo>
                  <a:pt x="3017" y="993"/>
                  <a:pt x="2909" y="1115"/>
                  <a:pt x="2760" y="1115"/>
                </a:cubicBezTo>
                <a:moveTo>
                  <a:pt x="4389" y="1141"/>
                </a:moveTo>
                <a:cubicBezTo>
                  <a:pt x="4412" y="1169"/>
                  <a:pt x="4393" y="1190"/>
                  <a:pt x="4381" y="1199"/>
                </a:cubicBezTo>
                <a:cubicBezTo>
                  <a:pt x="4309" y="1253"/>
                  <a:pt x="4214" y="1283"/>
                  <a:pt x="4111" y="1283"/>
                </a:cubicBezTo>
                <a:cubicBezTo>
                  <a:pt x="3851" y="1283"/>
                  <a:pt x="3678" y="1092"/>
                  <a:pt x="3678" y="841"/>
                </a:cubicBezTo>
                <a:cubicBezTo>
                  <a:pt x="3678" y="589"/>
                  <a:pt x="3851" y="397"/>
                  <a:pt x="4111" y="397"/>
                </a:cubicBezTo>
                <a:cubicBezTo>
                  <a:pt x="4214" y="397"/>
                  <a:pt x="4309" y="426"/>
                  <a:pt x="4381" y="480"/>
                </a:cubicBezTo>
                <a:cubicBezTo>
                  <a:pt x="4393" y="489"/>
                  <a:pt x="4410" y="508"/>
                  <a:pt x="4389" y="538"/>
                </a:cubicBezTo>
                <a:cubicBezTo>
                  <a:pt x="4340" y="606"/>
                  <a:pt x="4340" y="606"/>
                  <a:pt x="4340" y="606"/>
                </a:cubicBezTo>
                <a:cubicBezTo>
                  <a:pt x="4321" y="633"/>
                  <a:pt x="4298" y="626"/>
                  <a:pt x="4279" y="613"/>
                </a:cubicBezTo>
                <a:cubicBezTo>
                  <a:pt x="4234" y="585"/>
                  <a:pt x="4179" y="563"/>
                  <a:pt x="4117" y="563"/>
                </a:cubicBezTo>
                <a:cubicBezTo>
                  <a:pt x="3964" y="563"/>
                  <a:pt x="3863" y="685"/>
                  <a:pt x="3863" y="841"/>
                </a:cubicBezTo>
                <a:cubicBezTo>
                  <a:pt x="3863" y="996"/>
                  <a:pt x="3964" y="1117"/>
                  <a:pt x="4117" y="1117"/>
                </a:cubicBezTo>
                <a:cubicBezTo>
                  <a:pt x="4179" y="1117"/>
                  <a:pt x="4230" y="1092"/>
                  <a:pt x="4276" y="1066"/>
                </a:cubicBezTo>
                <a:cubicBezTo>
                  <a:pt x="4295" y="1056"/>
                  <a:pt x="4316" y="1047"/>
                  <a:pt x="4337" y="1075"/>
                </a:cubicBezTo>
                <a:lnTo>
                  <a:pt x="4389" y="1141"/>
                </a:lnTo>
                <a:close/>
                <a:moveTo>
                  <a:pt x="4875" y="398"/>
                </a:moveTo>
                <a:cubicBezTo>
                  <a:pt x="4630" y="398"/>
                  <a:pt x="4435" y="591"/>
                  <a:pt x="4435" y="841"/>
                </a:cubicBezTo>
                <a:cubicBezTo>
                  <a:pt x="4435" y="1092"/>
                  <a:pt x="4630" y="1283"/>
                  <a:pt x="4875" y="1283"/>
                </a:cubicBezTo>
                <a:cubicBezTo>
                  <a:pt x="5120" y="1283"/>
                  <a:pt x="5316" y="1092"/>
                  <a:pt x="5316" y="841"/>
                </a:cubicBezTo>
                <a:cubicBezTo>
                  <a:pt x="5316" y="591"/>
                  <a:pt x="5120" y="398"/>
                  <a:pt x="4875" y="398"/>
                </a:cubicBezTo>
                <a:moveTo>
                  <a:pt x="4875" y="1113"/>
                </a:moveTo>
                <a:cubicBezTo>
                  <a:pt x="4725" y="1113"/>
                  <a:pt x="4618" y="993"/>
                  <a:pt x="4618" y="841"/>
                </a:cubicBezTo>
                <a:cubicBezTo>
                  <a:pt x="4618" y="687"/>
                  <a:pt x="4725" y="568"/>
                  <a:pt x="4875" y="568"/>
                </a:cubicBezTo>
                <a:cubicBezTo>
                  <a:pt x="5026" y="568"/>
                  <a:pt x="5132" y="687"/>
                  <a:pt x="5132" y="841"/>
                </a:cubicBezTo>
                <a:cubicBezTo>
                  <a:pt x="5132" y="993"/>
                  <a:pt x="5026" y="1113"/>
                  <a:pt x="4875" y="1113"/>
                </a:cubicBezTo>
                <a:moveTo>
                  <a:pt x="3520" y="23"/>
                </a:moveTo>
                <a:cubicBezTo>
                  <a:pt x="3543" y="23"/>
                  <a:pt x="3559" y="42"/>
                  <a:pt x="3559" y="63"/>
                </a:cubicBezTo>
                <a:cubicBezTo>
                  <a:pt x="3559" y="1220"/>
                  <a:pt x="3559" y="1220"/>
                  <a:pt x="3559" y="1220"/>
                </a:cubicBezTo>
                <a:cubicBezTo>
                  <a:pt x="3559" y="1241"/>
                  <a:pt x="3543" y="1260"/>
                  <a:pt x="3520" y="1260"/>
                </a:cubicBezTo>
                <a:cubicBezTo>
                  <a:pt x="3417" y="1260"/>
                  <a:pt x="3417" y="1260"/>
                  <a:pt x="3417" y="1260"/>
                </a:cubicBezTo>
                <a:cubicBezTo>
                  <a:pt x="3396" y="1260"/>
                  <a:pt x="3377" y="1241"/>
                  <a:pt x="3377" y="1220"/>
                </a:cubicBezTo>
                <a:cubicBezTo>
                  <a:pt x="3377" y="63"/>
                  <a:pt x="3377" y="63"/>
                  <a:pt x="3377" y="63"/>
                </a:cubicBezTo>
                <a:cubicBezTo>
                  <a:pt x="3377" y="42"/>
                  <a:pt x="3396" y="23"/>
                  <a:pt x="3417" y="23"/>
                </a:cubicBezTo>
                <a:cubicBezTo>
                  <a:pt x="3520" y="23"/>
                  <a:pt x="3520" y="23"/>
                  <a:pt x="3520" y="2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Microsoft Sans Serif"/>
              <a:ea typeface="+mn-ea"/>
              <a:cs typeface="+mn-cs"/>
            </a:endParaRPr>
          </a:p>
        </p:txBody>
      </p:sp>
    </p:spTree>
    <p:extLst>
      <p:ext uri="{BB962C8B-B14F-4D97-AF65-F5344CB8AC3E}">
        <p14:creationId xmlns:p14="http://schemas.microsoft.com/office/powerpoint/2010/main" val="21582558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TotalTime>
  <Words>974</Words>
  <Application>Microsoft Office PowerPoint</Application>
  <PresentationFormat>Custom</PresentationFormat>
  <Paragraphs>121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Microsoft Sans Serif</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Ipshita Tripathi</dc:creator>
  <cp:lastModifiedBy>Ipshita Tripathi</cp:lastModifiedBy>
  <cp:revision>24</cp:revision>
  <dcterms:created xsi:type="dcterms:W3CDTF">2019-05-13T08:07:31Z</dcterms:created>
  <dcterms:modified xsi:type="dcterms:W3CDTF">2019-05-13T09:32:53Z</dcterms:modified>
</cp:coreProperties>
</file>